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4"/>
  </p:sldMasterIdLst>
  <p:notesMasterIdLst>
    <p:notesMasterId r:id="rId39"/>
  </p:notesMasterIdLst>
  <p:sldIdLst>
    <p:sldId id="262" r:id="rId5"/>
    <p:sldId id="263" r:id="rId6"/>
    <p:sldId id="264" r:id="rId7"/>
    <p:sldId id="268" r:id="rId8"/>
    <p:sldId id="269" r:id="rId9"/>
    <p:sldId id="270" r:id="rId10"/>
    <p:sldId id="271" r:id="rId11"/>
    <p:sldId id="272" r:id="rId12"/>
    <p:sldId id="273" r:id="rId13"/>
    <p:sldId id="274" r:id="rId14"/>
    <p:sldId id="275" r:id="rId15"/>
    <p:sldId id="276" r:id="rId16"/>
    <p:sldId id="277" r:id="rId17"/>
    <p:sldId id="278" r:id="rId18"/>
    <p:sldId id="279" r:id="rId19"/>
    <p:sldId id="280" r:id="rId20"/>
    <p:sldId id="281" r:id="rId21"/>
    <p:sldId id="282" r:id="rId22"/>
    <p:sldId id="283" r:id="rId23"/>
    <p:sldId id="284" r:id="rId24"/>
    <p:sldId id="285" r:id="rId25"/>
    <p:sldId id="286" r:id="rId26"/>
    <p:sldId id="287" r:id="rId27"/>
    <p:sldId id="288" r:id="rId28"/>
    <p:sldId id="289" r:id="rId29"/>
    <p:sldId id="290" r:id="rId30"/>
    <p:sldId id="291" r:id="rId31"/>
    <p:sldId id="292" r:id="rId32"/>
    <p:sldId id="293" r:id="rId33"/>
    <p:sldId id="294" r:id="rId34"/>
    <p:sldId id="295" r:id="rId35"/>
    <p:sldId id="296" r:id="rId36"/>
    <p:sldId id="297" r:id="rId37"/>
    <p:sldId id="298" r:id="rId3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85" d="100"/>
          <a:sy n="85" d="100"/>
        </p:scale>
        <p:origin x="18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DB1B9D-5FD8-46B1-A173-F00497598741}" type="datetimeFigureOut">
              <a:rPr lang="en-US" smtClean="0"/>
              <a:t>12/16/2025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7142BC-A7BD-4276-975D-6351998F7C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44892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63442AB9-C8CA-420F-B42A-18C2D699071B}" type="datetime1">
              <a:rPr lang="en-US" smtClean="0"/>
              <a:t>12/16/2025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DFFBC-BDEB-417F-BF84-663A45C20646}" type="datetime1">
              <a:rPr lang="en-US" smtClean="0"/>
              <a:t>12/16/2025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8071AC1-DFE2-4CEB-A839-7F430962ACC4}" type="datetime1">
              <a:rPr lang="en-US" smtClean="0"/>
              <a:t>12/16/2025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F9C0F-A549-4116-ADE7-EA08C05540C8}" type="datetime1">
              <a:rPr lang="en-US" smtClean="0"/>
              <a:t>12/16/2025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7C9EEE4F-EA2D-4584-9DE7-EC300D9E7B04}" type="datetime1">
              <a:rPr lang="en-US" smtClean="0"/>
              <a:t>12/16/2025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BE59C-38C6-435B-909F-6BC5D2F90092}" type="datetime1">
              <a:rPr lang="en-US" smtClean="0"/>
              <a:t>12/16/2025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B3F88-5DA5-47A3-A95A-FEF6AF43E84E}" type="datetime1">
              <a:rPr lang="en-US" smtClean="0"/>
              <a:t>12/16/2025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BB3716-29F6-49DE-A213-3937CA580F20}" type="datetime1">
              <a:rPr lang="en-US" smtClean="0"/>
              <a:t>12/16/2025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B02A8-9935-43BE-936D-943169608636}" type="datetime1">
              <a:rPr lang="en-US" smtClean="0"/>
              <a:t>12/16/2025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3518B405-B3F7-4586-BE59-DF6DE834F5F3}" type="datetime1">
              <a:rPr lang="en-US" smtClean="0"/>
              <a:t>12/16/2025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76EAD-3739-455C-929C-D58B69B73424}" type="datetime1">
              <a:rPr lang="en-US" smtClean="0"/>
              <a:t>12/16/2025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EDBAC8D9-C124-4B74-9CB9-474FDD0AD4C5}" type="datetime1">
              <a:rPr lang="en-US" smtClean="0"/>
              <a:t>12/16/2025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4" name="Rectangle 53">
            <a:extLst>
              <a:ext uri="{FF2B5EF4-FFF2-40B4-BE49-F238E27FC236}">
                <a16:creationId xmlns:a16="http://schemas.microsoft.com/office/drawing/2014/main" id="{683F1FFD-1AA8-4EC2-97B9-FEC7564F489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7" name="Picture 36" descr="A circuit board digital representations with numbers and lines">
            <a:extLst>
              <a:ext uri="{FF2B5EF4-FFF2-40B4-BE49-F238E27FC236}">
                <a16:creationId xmlns:a16="http://schemas.microsoft.com/office/drawing/2014/main" id="{1A3477DC-B338-4F74-BC24-AFDF096E5A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509"/>
          <a:stretch/>
        </p:blipFill>
        <p:spPr>
          <a:xfrm>
            <a:off x="543531" y="666643"/>
            <a:ext cx="7498616" cy="5676901"/>
          </a:xfrm>
          <a:prstGeom prst="rect">
            <a:avLst/>
          </a:prstGeom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8FF0F8A7-C9E3-49D9-A67E-09FF582C782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2DBA70-3C88-4960-B0D4-84FCD42B19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96275" y="1419225"/>
            <a:ext cx="3081576" cy="2085869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Asthma disease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3254AA-54D7-42C3-86C1-E80F6DF9CA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96275" y="3505095"/>
            <a:ext cx="3081576" cy="1733656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EBEBEB"/>
                </a:solidFill>
              </a:rPr>
              <a:t>Visualization &amp; ml project </a:t>
            </a:r>
            <a:endParaRPr lang="en-US" dirty="0">
              <a:solidFill>
                <a:srgbClr val="EBEBEB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A4274C20-A98B-4AC3-B16A-B7F41CB582D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43ECC69B-2243-424A-8237-CF490F8B06C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6D2EA3B9-3D17-4510-8464-E74F67267C0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AA5DFA43-F31D-4C31-8826-6B40A21CF9A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4" name="Rectangle 3"/>
          <p:cNvSpPr/>
          <p:nvPr/>
        </p:nvSpPr>
        <p:spPr>
          <a:xfrm>
            <a:off x="9837063" y="5943434"/>
            <a:ext cx="2011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By : C.A</a:t>
            </a:r>
            <a:r>
              <a:rPr lang="en-US" sz="2000" dirty="0">
                <a:solidFill>
                  <a:schemeClr val="bg1"/>
                </a:solidFill>
              </a:rPr>
              <a:t>. </a:t>
            </a:r>
            <a:r>
              <a:rPr lang="en-US" sz="2000" dirty="0" err="1">
                <a:solidFill>
                  <a:schemeClr val="bg1"/>
                </a:solidFill>
              </a:rPr>
              <a:t>Arifa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8341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73811" y="1066665"/>
            <a:ext cx="10875034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/>
              <a:t>Handling Missing Values in Allergies </a:t>
            </a:r>
            <a:r>
              <a:rPr lang="en-US" sz="2000" b="1" dirty="0" smtClean="0"/>
              <a:t>Column</a:t>
            </a:r>
          </a:p>
          <a:p>
            <a:endParaRPr lang="en-US" b="1" dirty="0"/>
          </a:p>
          <a:p>
            <a:r>
              <a:rPr lang="en-US" sz="2000" dirty="0"/>
              <a:t>• The </a:t>
            </a:r>
            <a:r>
              <a:rPr lang="en-US" sz="2000" b="1" u="sng" dirty="0"/>
              <a:t>Allergies</a:t>
            </a:r>
            <a:r>
              <a:rPr lang="en-US" sz="2000" dirty="0"/>
              <a:t> column contained some missing values (</a:t>
            </a:r>
            <a:r>
              <a:rPr lang="en-US" sz="2000" dirty="0" err="1"/>
              <a:t>NaN</a:t>
            </a:r>
            <a:r>
              <a:rPr lang="en-US" sz="2000" dirty="0"/>
              <a:t>).</a:t>
            </a:r>
            <a:br>
              <a:rPr lang="en-US" sz="2000" dirty="0"/>
            </a:br>
            <a:r>
              <a:rPr lang="en-US" sz="2000" dirty="0"/>
              <a:t>• These missing values were filled using the </a:t>
            </a:r>
            <a:r>
              <a:rPr lang="en-US" sz="2000" b="1" dirty="0"/>
              <a:t>most common allergy value (mode)</a:t>
            </a:r>
            <a:r>
              <a:rPr lang="en-US" sz="2000" dirty="0"/>
              <a:t> in the dataset.</a:t>
            </a:r>
            <a:br>
              <a:rPr lang="en-US" sz="2000" dirty="0"/>
            </a:br>
            <a:r>
              <a:rPr lang="en-US" sz="2000" dirty="0"/>
              <a:t>• The mode represents the allergy type that appears most frequently among patients.</a:t>
            </a:r>
            <a:br>
              <a:rPr lang="en-US" sz="2000" dirty="0"/>
            </a:br>
            <a:r>
              <a:rPr lang="en-US" sz="2000" dirty="0"/>
              <a:t>• This method was chosen because </a:t>
            </a:r>
            <a:r>
              <a:rPr lang="en-US" sz="2000" b="1" dirty="0"/>
              <a:t>Allergies is categorical data</a:t>
            </a:r>
            <a:r>
              <a:rPr lang="en-US" sz="2000" dirty="0"/>
              <a:t>, and using the most common value keeps the data realistic</a:t>
            </a:r>
            <a:r>
              <a:rPr lang="en-US" sz="2000" dirty="0" smtClean="0"/>
              <a:t>.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73810" y="3325831"/>
            <a:ext cx="11082069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000" b="1" dirty="0" smtClean="0"/>
          </a:p>
          <a:p>
            <a:r>
              <a:rPr lang="en-US" sz="2000" b="1" dirty="0" smtClean="0"/>
              <a:t>Handling </a:t>
            </a:r>
            <a:r>
              <a:rPr lang="en-US" sz="2000" b="1" dirty="0"/>
              <a:t>Missing Values in Comorbidities </a:t>
            </a:r>
            <a:r>
              <a:rPr lang="en-US" sz="2000" b="1" dirty="0" smtClean="0"/>
              <a:t>Column</a:t>
            </a:r>
          </a:p>
          <a:p>
            <a:endParaRPr lang="en-US" sz="2000" b="1" dirty="0"/>
          </a:p>
          <a:p>
            <a:r>
              <a:rPr lang="en-US" sz="2000" dirty="0"/>
              <a:t>• The </a:t>
            </a:r>
            <a:r>
              <a:rPr lang="en-US" sz="2000" b="1" u="sng" dirty="0"/>
              <a:t>Comorbidities</a:t>
            </a:r>
            <a:r>
              <a:rPr lang="en-US" sz="2000" u="sng" dirty="0"/>
              <a:t> </a:t>
            </a:r>
            <a:r>
              <a:rPr lang="en-US" sz="2000" dirty="0"/>
              <a:t>column had some missing values (</a:t>
            </a:r>
            <a:r>
              <a:rPr lang="en-US" sz="2000" dirty="0" err="1"/>
              <a:t>NaN</a:t>
            </a:r>
            <a:r>
              <a:rPr lang="en-US" sz="2000" dirty="0"/>
              <a:t>).</a:t>
            </a:r>
            <a:br>
              <a:rPr lang="en-US" sz="2000" dirty="0"/>
            </a:br>
            <a:r>
              <a:rPr lang="en-US" sz="2000" dirty="0"/>
              <a:t>• These missing values were filled using the </a:t>
            </a:r>
            <a:r>
              <a:rPr lang="en-US" sz="2000" b="1" dirty="0"/>
              <a:t>most common comorbidity (mode)</a:t>
            </a:r>
            <a:r>
              <a:rPr lang="en-US" sz="2000" dirty="0"/>
              <a:t> in the dataset.</a:t>
            </a:r>
            <a:br>
              <a:rPr lang="en-US" sz="2000" dirty="0"/>
            </a:br>
            <a:r>
              <a:rPr lang="en-US" sz="2000" dirty="0"/>
              <a:t>• The mode represents the health condition that appears most frequently among patients.</a:t>
            </a:r>
            <a:br>
              <a:rPr lang="en-US" sz="2000" dirty="0"/>
            </a:br>
            <a:r>
              <a:rPr lang="en-US" sz="2000" dirty="0"/>
              <a:t>• This method was used because </a:t>
            </a:r>
            <a:r>
              <a:rPr lang="en-US" sz="2000" b="1" dirty="0"/>
              <a:t>Comorbidities is categorical data</a:t>
            </a:r>
            <a:r>
              <a:rPr lang="en-US" sz="2000" dirty="0"/>
              <a:t>.</a:t>
            </a:r>
            <a:br>
              <a:rPr lang="en-US" sz="2000" dirty="0"/>
            </a:br>
            <a:r>
              <a:rPr lang="en-US" sz="2000" dirty="0"/>
              <a:t>• Filling missing values ensures consistency and avoids problems during data analysis.</a:t>
            </a:r>
          </a:p>
        </p:txBody>
      </p:sp>
    </p:spTree>
    <p:extLst>
      <p:ext uri="{BB962C8B-B14F-4D97-AF65-F5344CB8AC3E}">
        <p14:creationId xmlns:p14="http://schemas.microsoft.com/office/powerpoint/2010/main" val="21937352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42822" y="1203733"/>
            <a:ext cx="1122009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/>
              <a:t>Handling Missing Values in </a:t>
            </a:r>
            <a:r>
              <a:rPr lang="en-US" sz="2000" b="1" dirty="0" err="1"/>
              <a:t>Asthma_Control_Level</a:t>
            </a:r>
            <a:r>
              <a:rPr lang="en-US" sz="2000" b="1" dirty="0"/>
              <a:t> </a:t>
            </a:r>
            <a:r>
              <a:rPr lang="en-US" sz="2000" b="1" dirty="0" smtClean="0"/>
              <a:t>Column</a:t>
            </a:r>
          </a:p>
          <a:p>
            <a:endParaRPr lang="en-US" sz="2000" b="1" dirty="0"/>
          </a:p>
          <a:p>
            <a:r>
              <a:rPr lang="en-US" sz="2000" dirty="0"/>
              <a:t>• The </a:t>
            </a:r>
            <a:r>
              <a:rPr lang="en-US" sz="2000" b="1" u="sng" dirty="0" err="1"/>
              <a:t>Asthma_Control_Level</a:t>
            </a:r>
            <a:r>
              <a:rPr lang="en-US" sz="2000" u="sng" dirty="0"/>
              <a:t> </a:t>
            </a:r>
            <a:r>
              <a:rPr lang="en-US" sz="2000" dirty="0"/>
              <a:t>column had some missing values.</a:t>
            </a:r>
            <a:br>
              <a:rPr lang="en-US" sz="2000" dirty="0"/>
            </a:br>
            <a:r>
              <a:rPr lang="en-US" sz="2000" dirty="0"/>
              <a:t>• Patients were grouped based on their </a:t>
            </a:r>
            <a:r>
              <a:rPr lang="en-US" sz="2000" b="1" dirty="0"/>
              <a:t>physical activity level</a:t>
            </a:r>
            <a:r>
              <a:rPr lang="en-US" sz="2000" dirty="0"/>
              <a:t> (Sedentary, Moderate, Active).</a:t>
            </a:r>
            <a:br>
              <a:rPr lang="en-US" sz="2000" dirty="0"/>
            </a:br>
            <a:r>
              <a:rPr lang="en-US" sz="2000" dirty="0"/>
              <a:t>• In each group, the </a:t>
            </a:r>
            <a:r>
              <a:rPr lang="en-US" sz="2000" b="1" dirty="0"/>
              <a:t>most common asthma control level</a:t>
            </a:r>
            <a:r>
              <a:rPr lang="en-US" sz="2000" dirty="0"/>
              <a:t> was identified.</a:t>
            </a:r>
            <a:br>
              <a:rPr lang="en-US" sz="2000" dirty="0"/>
            </a:br>
            <a:r>
              <a:rPr lang="en-US" sz="2000" dirty="0"/>
              <a:t>• The missing values were filled using this common value from the same group.</a:t>
            </a:r>
            <a:br>
              <a:rPr lang="en-US" sz="2000" dirty="0"/>
            </a:br>
            <a:r>
              <a:rPr lang="en-US" sz="2000" dirty="0"/>
              <a:t>• This was done because patients with similar activity levels usually have similar asthma control. We use </a:t>
            </a:r>
            <a:r>
              <a:rPr lang="en-US" sz="2000" dirty="0" err="1"/>
              <a:t>groupby</a:t>
            </a:r>
            <a:r>
              <a:rPr lang="en-US" sz="2000" dirty="0"/>
              <a:t> because asthma control depends on physical activity, so values are filled group-wise</a:t>
            </a:r>
            <a:r>
              <a:rPr lang="en-US" sz="2000" dirty="0" smtClean="0"/>
              <a:t>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5028130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124" y="746911"/>
            <a:ext cx="11029616" cy="988332"/>
          </a:xfrm>
        </p:spPr>
        <p:txBody>
          <a:bodyPr/>
          <a:lstStyle/>
          <a:p>
            <a:r>
              <a:rPr lang="en-US" dirty="0" smtClean="0"/>
              <a:t>Data visualization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4649" y="2074382"/>
            <a:ext cx="4911306" cy="4015867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47939" y="2350427"/>
            <a:ext cx="6096000" cy="38164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b="1" dirty="0"/>
              <a:t>Age </a:t>
            </a:r>
            <a:r>
              <a:rPr lang="en-US" sz="2400" b="1" dirty="0" smtClean="0"/>
              <a:t>Distribution:</a:t>
            </a:r>
            <a:endParaRPr lang="en-US" sz="2400" b="1" dirty="0" smtClean="0"/>
          </a:p>
          <a:p>
            <a:endParaRPr lang="en-US" b="1" dirty="0"/>
          </a:p>
          <a:p>
            <a:r>
              <a:rPr lang="en-US" sz="2000" b="1" dirty="0" smtClean="0"/>
              <a:t>Interpretation:</a:t>
            </a:r>
            <a:endParaRPr lang="en-US" sz="2000" b="1" dirty="0"/>
          </a:p>
          <a:p>
            <a:r>
              <a:rPr lang="en-US" sz="2000" dirty="0"/>
              <a:t>• The graph shows the distribution of patients across different age groups</a:t>
            </a:r>
            <a:r>
              <a:rPr lang="en-US" sz="2000" dirty="0" smtClean="0"/>
              <a:t>.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/>
              <a:t>• The data shows that asthma affects people across all age groups.</a:t>
            </a:r>
            <a:br>
              <a:rPr lang="en-US" sz="2000" dirty="0"/>
            </a:br>
            <a:r>
              <a:rPr lang="en-US" sz="2000" dirty="0"/>
              <a:t>• This balanced age distribution helps in understanding asthma patterns in different age ranges</a:t>
            </a:r>
            <a:r>
              <a:rPr lang="en-US" sz="2000" dirty="0" smtClean="0"/>
              <a:t>.</a:t>
            </a:r>
          </a:p>
          <a:p>
            <a:r>
              <a:rPr lang="en-US" sz="2000" dirty="0" smtClean="0"/>
              <a:t> Higher </a:t>
            </a:r>
            <a:r>
              <a:rPr lang="en-US" sz="2000" dirty="0"/>
              <a:t>Y-value (taller bars) → More patients in that age </a:t>
            </a:r>
            <a:r>
              <a:rPr lang="en-US" sz="2000" dirty="0" smtClean="0"/>
              <a:t>  group</a:t>
            </a:r>
            <a:r>
              <a:rPr lang="en-US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884824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1850" y="1167172"/>
            <a:ext cx="5010150" cy="50611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94581" y="1422559"/>
            <a:ext cx="6096000" cy="350865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b="1" dirty="0"/>
              <a:t>Gender </a:t>
            </a:r>
            <a:r>
              <a:rPr lang="en-US" sz="2400" b="1" dirty="0" smtClean="0"/>
              <a:t>Distribution</a:t>
            </a:r>
          </a:p>
          <a:p>
            <a:endParaRPr lang="en-US" b="1" dirty="0"/>
          </a:p>
          <a:p>
            <a:r>
              <a:rPr lang="en-US" sz="2000" b="1" dirty="0" smtClean="0"/>
              <a:t>Interpretation:</a:t>
            </a:r>
            <a:endParaRPr lang="en-US" sz="2000" b="1" dirty="0"/>
          </a:p>
          <a:p>
            <a:r>
              <a:rPr lang="en-US" sz="2000" dirty="0"/>
              <a:t>• This graph shows the number of patients based </a:t>
            </a:r>
            <a:r>
              <a:rPr lang="en-US" sz="2000" dirty="0" smtClean="0"/>
              <a:t>on gender.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/>
              <a:t>• Male and female patients are present </a:t>
            </a:r>
            <a:r>
              <a:rPr lang="en-US" sz="2000" dirty="0" smtClean="0"/>
              <a:t>in almost </a:t>
            </a:r>
            <a:r>
              <a:rPr lang="en-US" sz="2000" dirty="0" err="1" smtClean="0"/>
              <a:t>eqal</a:t>
            </a:r>
            <a:r>
              <a:rPr lang="en-US" sz="2000" dirty="0" smtClean="0"/>
              <a:t> numbers 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/>
              <a:t>• </a:t>
            </a:r>
            <a:r>
              <a:rPr lang="en-US" sz="2000" dirty="0" smtClean="0"/>
              <a:t>The other category </a:t>
            </a:r>
            <a:r>
              <a:rPr lang="en-US" sz="2000" dirty="0"/>
              <a:t>has very few patients compared to male and female.</a:t>
            </a:r>
            <a:br>
              <a:rPr lang="en-US" sz="2000" dirty="0"/>
            </a:br>
            <a:r>
              <a:rPr lang="en-US" sz="2000" dirty="0"/>
              <a:t>• This indicates that asthma </a:t>
            </a:r>
            <a:r>
              <a:rPr lang="en-US" sz="2000" dirty="0" smtClean="0"/>
              <a:t>affects both males and females </a:t>
            </a:r>
            <a:r>
              <a:rPr lang="en-US" sz="2000" dirty="0" err="1" smtClean="0"/>
              <a:t>eqully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2287904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5445" y="1165374"/>
            <a:ext cx="5496555" cy="473509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60075" y="1444319"/>
            <a:ext cx="6096000" cy="390876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b="1" dirty="0" smtClean="0"/>
              <a:t>BMI Distribution</a:t>
            </a:r>
          </a:p>
          <a:p>
            <a:endParaRPr lang="en-US" sz="2400" b="1" dirty="0" smtClean="0"/>
          </a:p>
          <a:p>
            <a:r>
              <a:rPr lang="en-US" sz="2000" b="1" dirty="0" smtClean="0"/>
              <a:t>Interpretation:</a:t>
            </a:r>
            <a:endParaRPr lang="en-US" sz="2000" b="1" dirty="0"/>
          </a:p>
          <a:p>
            <a:r>
              <a:rPr lang="en-US" sz="2000" dirty="0"/>
              <a:t>• This graph shows </a:t>
            </a:r>
            <a:r>
              <a:rPr lang="en-US" sz="2000" dirty="0" smtClean="0"/>
              <a:t>how BMI </a:t>
            </a:r>
            <a:r>
              <a:rPr lang="en-US" sz="2000" dirty="0" err="1" smtClean="0"/>
              <a:t>valuesare</a:t>
            </a:r>
            <a:r>
              <a:rPr lang="en-US" sz="2000" dirty="0" smtClean="0"/>
              <a:t> </a:t>
            </a:r>
            <a:r>
              <a:rPr lang="en-US" sz="2000" dirty="0"/>
              <a:t>spread among the patients.</a:t>
            </a:r>
            <a:br>
              <a:rPr lang="en-US" sz="2000" dirty="0"/>
            </a:br>
            <a:r>
              <a:rPr lang="en-US" sz="2000" dirty="0"/>
              <a:t>• Most patients have BMI values </a:t>
            </a:r>
            <a:r>
              <a:rPr lang="en-US" sz="2000" dirty="0" smtClean="0"/>
              <a:t>between 20 and 30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/>
              <a:t>• The highest number of patients are </a:t>
            </a:r>
            <a:r>
              <a:rPr lang="en-US" sz="2000" dirty="0" smtClean="0"/>
              <a:t>around BMI 24-26, </a:t>
            </a:r>
            <a:r>
              <a:rPr lang="en-US" sz="2000" dirty="0"/>
              <a:t>which is close to the normal range.</a:t>
            </a:r>
            <a:br>
              <a:rPr lang="en-US" sz="2000" dirty="0"/>
            </a:br>
            <a:r>
              <a:rPr lang="en-US" sz="2000" dirty="0"/>
              <a:t>• Very few patients have extremely low or very high BMI values</a:t>
            </a:r>
            <a:r>
              <a:rPr lang="en-US" sz="2000" dirty="0" smtClean="0"/>
              <a:t>.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/>
              <a:t>• Higher BMI values (above 30) may increase breathing difficulty and worsen asthma symptoms.</a:t>
            </a:r>
          </a:p>
        </p:txBody>
      </p:sp>
    </p:spTree>
    <p:extLst>
      <p:ext uri="{BB962C8B-B14F-4D97-AF65-F5344CB8AC3E}">
        <p14:creationId xmlns:p14="http://schemas.microsoft.com/office/powerpoint/2010/main" val="4237563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5087" y="1069675"/>
            <a:ext cx="5140893" cy="484804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62309" y="823693"/>
            <a:ext cx="6096000" cy="655564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b="1" dirty="0"/>
              <a:t>Smoking Status vs </a:t>
            </a:r>
            <a:r>
              <a:rPr lang="en-US" sz="2400" b="1" dirty="0" smtClean="0"/>
              <a:t>Asthma</a:t>
            </a:r>
          </a:p>
          <a:p>
            <a:endParaRPr lang="en-US" b="1" dirty="0"/>
          </a:p>
          <a:p>
            <a:r>
              <a:rPr lang="en-US" sz="2000" b="1" dirty="0" smtClean="0"/>
              <a:t>Interpretation:</a:t>
            </a:r>
            <a:endParaRPr lang="en-US" sz="2000" b="1" dirty="0"/>
          </a:p>
          <a:p>
            <a:r>
              <a:rPr lang="en-US" sz="2000" dirty="0"/>
              <a:t>• This graph shows the relationship </a:t>
            </a:r>
            <a:r>
              <a:rPr lang="en-US" sz="2000" dirty="0" smtClean="0"/>
              <a:t>between smoking status and </a:t>
            </a:r>
            <a:r>
              <a:rPr lang="en-US" sz="2000" dirty="0"/>
              <a:t>the presence of asthma.</a:t>
            </a:r>
            <a:br>
              <a:rPr lang="en-US" sz="2000" dirty="0"/>
            </a:br>
            <a:r>
              <a:rPr lang="en-US" sz="2000" dirty="0"/>
              <a:t>• Patients </a:t>
            </a:r>
            <a:r>
              <a:rPr lang="en-US" sz="2000" dirty="0" smtClean="0"/>
              <a:t>who never smoked form </a:t>
            </a:r>
            <a:r>
              <a:rPr lang="en-US" sz="2000" dirty="0"/>
              <a:t>the largest group, but fewer of them have asthma.</a:t>
            </a:r>
            <a:br>
              <a:rPr lang="en-US" sz="2000" dirty="0"/>
            </a:br>
            <a:r>
              <a:rPr lang="en-US" sz="2000" dirty="0" smtClean="0"/>
              <a:t>• current smokers </a:t>
            </a:r>
            <a:r>
              <a:rPr lang="en-US" sz="2000" dirty="0"/>
              <a:t>show a higher proportion of asthma cases compared to non-asthma cases.</a:t>
            </a:r>
            <a:br>
              <a:rPr lang="en-US" sz="2000" dirty="0"/>
            </a:br>
            <a:r>
              <a:rPr lang="en-US" sz="2000" dirty="0" smtClean="0"/>
              <a:t>• Former smokers  </a:t>
            </a:r>
            <a:r>
              <a:rPr lang="en-US" sz="2000" dirty="0"/>
              <a:t>also show a noticeable number of asthma cases.</a:t>
            </a:r>
            <a:br>
              <a:rPr lang="en-US" sz="2000" dirty="0"/>
            </a:br>
            <a:r>
              <a:rPr lang="en-US" sz="2000" dirty="0"/>
              <a:t>• This indicates that smoking increases airway irritation and raises the risk of asthma</a:t>
            </a:r>
            <a:r>
              <a:rPr lang="en-US" sz="2000" dirty="0" smtClean="0"/>
              <a:t>.</a:t>
            </a:r>
            <a:endParaRPr lang="en-US" sz="2000" b="1" dirty="0"/>
          </a:p>
          <a:p>
            <a:r>
              <a:rPr lang="en-US" sz="2000" dirty="0"/>
              <a:t>• As smoking exposure increases (from never to current smokers), </a:t>
            </a:r>
            <a:r>
              <a:rPr lang="en-US" sz="2000" dirty="0" smtClean="0"/>
              <a:t>the number of asthma patient increases, </a:t>
            </a:r>
            <a:r>
              <a:rPr lang="en-US" sz="2000" dirty="0"/>
              <a:t>which raises the Y-value for asthma </a:t>
            </a:r>
            <a:r>
              <a:rPr lang="en-US" sz="2000" dirty="0" err="1" smtClean="0"/>
              <a:t>case.Smoking</a:t>
            </a:r>
            <a:r>
              <a:rPr lang="en-US" sz="2000" dirty="0" smtClean="0"/>
              <a:t> </a:t>
            </a:r>
            <a:r>
              <a:rPr lang="en-US" sz="2000" dirty="0"/>
              <a:t>has a negative impact on lung health, and current smokers show more asthma cases compared to non-</a:t>
            </a:r>
            <a:r>
              <a:rPr lang="en-US" sz="2000" dirty="0" err="1"/>
              <a:t>smokerss</a:t>
            </a:r>
            <a:r>
              <a:rPr lang="en-US" sz="2000" dirty="0"/>
              <a:t>.</a:t>
            </a:r>
          </a:p>
          <a:p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8588159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9309" y="1652976"/>
            <a:ext cx="4772691" cy="4092216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60075" y="1202301"/>
            <a:ext cx="5940725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Air Pollution Level vs </a:t>
            </a:r>
            <a:r>
              <a:rPr lang="en-US" sz="2400" b="1" dirty="0" smtClean="0"/>
              <a:t>Asthma</a:t>
            </a:r>
          </a:p>
          <a:p>
            <a:endParaRPr lang="en-US" b="1" dirty="0"/>
          </a:p>
          <a:p>
            <a:r>
              <a:rPr lang="en-US" sz="2000" b="1" dirty="0" smtClean="0"/>
              <a:t>Interpretation:</a:t>
            </a:r>
            <a:endParaRPr lang="en-US" sz="2000" b="1" dirty="0"/>
          </a:p>
          <a:p>
            <a:r>
              <a:rPr lang="en-US" sz="2000" dirty="0"/>
              <a:t>• This graph shows how the number of asthma patients changes across different air pollution </a:t>
            </a:r>
            <a:r>
              <a:rPr lang="en-US" sz="2000" dirty="0" smtClean="0"/>
              <a:t>levels.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/>
              <a:t>• Moderate pollution has the highest number of patients overall.</a:t>
            </a:r>
            <a:br>
              <a:rPr lang="en-US" sz="2000" dirty="0"/>
            </a:br>
            <a:r>
              <a:rPr lang="en-US" sz="2000" dirty="0"/>
              <a:t>• In </a:t>
            </a:r>
            <a:r>
              <a:rPr lang="en-US" sz="2000" dirty="0" smtClean="0"/>
              <a:t>the high pollution category</a:t>
            </a:r>
            <a:r>
              <a:rPr lang="en-US" sz="2000" dirty="0"/>
              <a:t>, the asthma bar is taller than the non-asthma bar.</a:t>
            </a:r>
            <a:br>
              <a:rPr lang="en-US" sz="2000" dirty="0"/>
            </a:br>
            <a:r>
              <a:rPr lang="en-US" sz="2000" dirty="0"/>
              <a:t>• Low pollution areas show fewer asthma cases compared to moderate and high levels.</a:t>
            </a:r>
          </a:p>
          <a:p>
            <a:r>
              <a:rPr lang="en-US" sz="2000" b="1" dirty="0"/>
              <a:t>How Y-Value Is Affected: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/>
              <a:t>• The Y-value increases for asthma cases as the pollution level moves from low to high, showing more asthma patients in higher pollution categories.</a:t>
            </a:r>
          </a:p>
        </p:txBody>
      </p:sp>
    </p:spTree>
    <p:extLst>
      <p:ext uri="{BB962C8B-B14F-4D97-AF65-F5344CB8AC3E}">
        <p14:creationId xmlns:p14="http://schemas.microsoft.com/office/powerpoint/2010/main" val="2807238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4431" y="1293962"/>
            <a:ext cx="4997570" cy="481353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91064" y="925304"/>
            <a:ext cx="6630838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Physical Activity Level vs Asthma </a:t>
            </a:r>
            <a:r>
              <a:rPr lang="en-US" sz="2400" b="1" dirty="0" smtClean="0"/>
              <a:t>Control</a:t>
            </a:r>
          </a:p>
          <a:p>
            <a:endParaRPr lang="en-US" b="1" dirty="0"/>
          </a:p>
          <a:p>
            <a:r>
              <a:rPr lang="en-US" sz="2000" b="1" dirty="0" smtClean="0"/>
              <a:t>Interpretation:</a:t>
            </a:r>
            <a:endParaRPr lang="en-US" sz="2000" b="1" dirty="0"/>
          </a:p>
          <a:p>
            <a:r>
              <a:rPr lang="en-US" sz="2000" dirty="0"/>
              <a:t>• This graph shows how asthma control levels change with different physical activity levels</a:t>
            </a:r>
            <a:r>
              <a:rPr lang="en-US" sz="2000" dirty="0" smtClean="0"/>
              <a:t>.</a:t>
            </a:r>
          </a:p>
          <a:p>
            <a:r>
              <a:rPr lang="en-US" sz="2000" dirty="0" smtClean="0"/>
              <a:t>• </a:t>
            </a:r>
            <a:r>
              <a:rPr lang="en-US" sz="2000" dirty="0"/>
              <a:t>Patients with </a:t>
            </a:r>
            <a:r>
              <a:rPr lang="en-US" sz="2000" dirty="0" smtClean="0"/>
              <a:t>a sedentary lifestyle </a:t>
            </a:r>
            <a:r>
              <a:rPr lang="en-US" sz="2000" dirty="0"/>
              <a:t>have a higher number </a:t>
            </a:r>
            <a:r>
              <a:rPr lang="en-US" sz="2000" dirty="0" smtClean="0"/>
              <a:t>of not controlled and poorly controlled asthma cases.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/>
              <a:t>• Patients </a:t>
            </a:r>
            <a:r>
              <a:rPr lang="en-US" sz="2000" dirty="0" smtClean="0"/>
              <a:t>with </a:t>
            </a:r>
            <a:r>
              <a:rPr lang="en-US" sz="2000" dirty="0" err="1" smtClean="0"/>
              <a:t>moderatively</a:t>
            </a:r>
            <a:r>
              <a:rPr lang="en-US" sz="2000" dirty="0" smtClean="0"/>
              <a:t> active </a:t>
            </a:r>
            <a:r>
              <a:rPr lang="en-US" sz="2000" dirty="0"/>
              <a:t>show better asthma control compared to sedentary patients.</a:t>
            </a:r>
            <a:br>
              <a:rPr lang="en-US" sz="2000" dirty="0"/>
            </a:br>
            <a:r>
              <a:rPr lang="en-US" sz="2000" dirty="0" smtClean="0"/>
              <a:t>• Active patients  </a:t>
            </a:r>
            <a:r>
              <a:rPr lang="en-US" sz="2000" dirty="0"/>
              <a:t>have fewer poorly controlled asthma cases and more well-controlled cases.</a:t>
            </a:r>
            <a:br>
              <a:rPr lang="en-US" sz="2000" dirty="0"/>
            </a:br>
            <a:r>
              <a:rPr lang="en-US" sz="2000" dirty="0"/>
              <a:t>• This suggests that regular physical activity helps in better asthma management.</a:t>
            </a:r>
          </a:p>
          <a:p>
            <a:r>
              <a:rPr lang="en-US" sz="2000" b="1" dirty="0"/>
              <a:t>How Y-Value Affects the Graph: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/>
              <a:t>• As physical activity level improves from sedentary to active, the Y-value for poorly controlled cases decreases, while the Y-value for well-controlled cases increases.</a:t>
            </a:r>
          </a:p>
        </p:txBody>
      </p:sp>
    </p:spTree>
    <p:extLst>
      <p:ext uri="{BB962C8B-B14F-4D97-AF65-F5344CB8AC3E}">
        <p14:creationId xmlns:p14="http://schemas.microsoft.com/office/powerpoint/2010/main" val="37180775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1683" y="1656272"/>
            <a:ext cx="4980317" cy="382033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08317" y="978014"/>
            <a:ext cx="6096000" cy="504753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b="1" dirty="0" err="1"/>
              <a:t>FeNO</a:t>
            </a:r>
            <a:r>
              <a:rPr lang="en-US" sz="2400" b="1" dirty="0"/>
              <a:t> Level </a:t>
            </a:r>
            <a:r>
              <a:rPr lang="en-US" sz="2400" b="1" dirty="0" smtClean="0"/>
              <a:t>Distribution</a:t>
            </a:r>
          </a:p>
          <a:p>
            <a:endParaRPr lang="en-US" b="1" dirty="0"/>
          </a:p>
          <a:p>
            <a:r>
              <a:rPr lang="en-US" sz="2000" b="1" dirty="0" smtClean="0"/>
              <a:t>Interpretation:</a:t>
            </a:r>
            <a:endParaRPr lang="en-US" sz="2000" b="1" dirty="0"/>
          </a:p>
          <a:p>
            <a:r>
              <a:rPr lang="en-US" sz="2000" dirty="0"/>
              <a:t>• </a:t>
            </a:r>
            <a:r>
              <a:rPr lang="en-US" sz="2000" dirty="0" err="1"/>
              <a:t>FeNO</a:t>
            </a:r>
            <a:r>
              <a:rPr lang="en-US" sz="2000" dirty="0"/>
              <a:t> indicates the level </a:t>
            </a:r>
            <a:r>
              <a:rPr lang="en-US" sz="2000" dirty="0" smtClean="0"/>
              <a:t>of inflammation in the airways (breathing </a:t>
            </a:r>
            <a:r>
              <a:rPr lang="en-US" sz="2000" dirty="0"/>
              <a:t>tubes).</a:t>
            </a:r>
            <a:br>
              <a:rPr lang="en-US" sz="2000" dirty="0"/>
            </a:br>
            <a:r>
              <a:rPr lang="en-US" sz="2000" dirty="0"/>
              <a:t>• Most patients have </a:t>
            </a:r>
            <a:r>
              <a:rPr lang="en-US" sz="2000" dirty="0" err="1"/>
              <a:t>FeNO</a:t>
            </a:r>
            <a:r>
              <a:rPr lang="en-US" sz="2000" dirty="0"/>
              <a:t> levels </a:t>
            </a:r>
            <a:r>
              <a:rPr lang="en-US" sz="2000" dirty="0" smtClean="0"/>
              <a:t>between 20 and 30, </a:t>
            </a:r>
            <a:r>
              <a:rPr lang="en-US" sz="2000" dirty="0"/>
              <a:t>which </a:t>
            </a:r>
            <a:r>
              <a:rPr lang="en-US" sz="2000" dirty="0" smtClean="0"/>
              <a:t>means mild to moderate airway inflammation.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/>
              <a:t>• Very few patients have extremely low or very high </a:t>
            </a:r>
            <a:r>
              <a:rPr lang="en-US" sz="2000" dirty="0" err="1"/>
              <a:t>FeNO</a:t>
            </a:r>
            <a:r>
              <a:rPr lang="en-US" sz="2000" dirty="0"/>
              <a:t> levels.</a:t>
            </a:r>
            <a:br>
              <a:rPr lang="en-US" sz="2000" dirty="0"/>
            </a:br>
            <a:r>
              <a:rPr lang="en-US" sz="2000" dirty="0"/>
              <a:t>• Higher </a:t>
            </a:r>
            <a:r>
              <a:rPr lang="en-US" sz="2000" dirty="0" err="1"/>
              <a:t>FeNO</a:t>
            </a:r>
            <a:r>
              <a:rPr lang="en-US" sz="2000" dirty="0"/>
              <a:t> values suggest increased airway irritation, which can worsen asthma symptoms.</a:t>
            </a:r>
          </a:p>
          <a:p>
            <a:r>
              <a:rPr lang="en-US" sz="2000" b="1" dirty="0"/>
              <a:t>How Y-Value Affects the Graph: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 smtClean="0"/>
              <a:t>• </a:t>
            </a:r>
            <a:r>
              <a:rPr lang="en-US" sz="2000" dirty="0"/>
              <a:t>The Y-value increases when more patients have similar </a:t>
            </a:r>
            <a:r>
              <a:rPr lang="en-US" sz="2000" dirty="0" err="1"/>
              <a:t>FeNO</a:t>
            </a:r>
            <a:r>
              <a:rPr lang="en-US" sz="2000" dirty="0"/>
              <a:t> levels and decreases when fewer patients do.</a:t>
            </a:r>
          </a:p>
        </p:txBody>
      </p:sp>
    </p:spTree>
    <p:extLst>
      <p:ext uri="{BB962C8B-B14F-4D97-AF65-F5344CB8AC3E}">
        <p14:creationId xmlns:p14="http://schemas.microsoft.com/office/powerpoint/2010/main" val="21754177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2785" y="1483743"/>
            <a:ext cx="4175183" cy="391639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25570" y="1152819"/>
            <a:ext cx="6096000" cy="535531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b="1" dirty="0"/>
              <a:t>Peak Expiratory Flow (PEF) </a:t>
            </a:r>
            <a:r>
              <a:rPr lang="en-US" sz="2400" b="1" dirty="0" smtClean="0"/>
              <a:t>Distribution</a:t>
            </a:r>
          </a:p>
          <a:p>
            <a:endParaRPr lang="en-US" b="1" dirty="0"/>
          </a:p>
          <a:p>
            <a:r>
              <a:rPr lang="en-US" sz="2000" b="1" dirty="0"/>
              <a:t>Interpretation</a:t>
            </a:r>
          </a:p>
          <a:p>
            <a:r>
              <a:rPr lang="en-US" sz="2000" dirty="0"/>
              <a:t>• Peak Expiratory Flow (PEF) shows how fast a person </a:t>
            </a:r>
            <a:r>
              <a:rPr lang="en-US" sz="2000" dirty="0" smtClean="0"/>
              <a:t>can blow air out of their lungs.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/>
              <a:t>• Most patients have PEF values in </a:t>
            </a:r>
            <a:r>
              <a:rPr lang="en-US" sz="2000" dirty="0" smtClean="0"/>
              <a:t>the middle range, </a:t>
            </a:r>
            <a:r>
              <a:rPr lang="en-US" sz="2000" dirty="0"/>
              <a:t>showing average breathing strength.</a:t>
            </a:r>
            <a:br>
              <a:rPr lang="en-US" sz="2000" dirty="0"/>
            </a:br>
            <a:r>
              <a:rPr lang="en-US" sz="2000" dirty="0"/>
              <a:t>• Very few patients have very low PEF values, which indicate weak airflow.</a:t>
            </a:r>
            <a:br>
              <a:rPr lang="en-US" sz="2000" dirty="0"/>
            </a:br>
            <a:r>
              <a:rPr lang="en-US" sz="2000" dirty="0"/>
              <a:t>• Higher PEF values mean better lung function and easier breathing.</a:t>
            </a:r>
            <a:br>
              <a:rPr lang="en-US" sz="2000" dirty="0"/>
            </a:br>
            <a:r>
              <a:rPr lang="en-US" sz="2000" dirty="0"/>
              <a:t>• Lower PEF values may be linked to poor asthma control.</a:t>
            </a:r>
          </a:p>
          <a:p>
            <a:r>
              <a:rPr lang="en-US" sz="2000" b="1" dirty="0"/>
              <a:t>How Y-Value Affects the Graph: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/>
              <a:t>• The Y-value increases where many patients have similar PEF values, making the bars taller, and decreases where fewer patients are present.</a:t>
            </a:r>
          </a:p>
        </p:txBody>
      </p:sp>
    </p:spTree>
    <p:extLst>
      <p:ext uri="{BB962C8B-B14F-4D97-AF65-F5344CB8AC3E}">
        <p14:creationId xmlns:p14="http://schemas.microsoft.com/office/powerpoint/2010/main" val="5764039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4158" y="2353024"/>
            <a:ext cx="11029615" cy="367830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/>
              <a:t>• Asthma is a chronic inflammatory disease that affects the airways of the lungs.</a:t>
            </a:r>
            <a:br>
              <a:rPr lang="en-US" sz="2000" dirty="0"/>
            </a:br>
            <a:r>
              <a:rPr lang="en-US" sz="2000" dirty="0"/>
              <a:t>• It can occur in people of all age groups, including children and adults.</a:t>
            </a:r>
            <a:br>
              <a:rPr lang="en-US" sz="2000" dirty="0"/>
            </a:br>
            <a:r>
              <a:rPr lang="en-US" sz="2000" dirty="0"/>
              <a:t>• Asthma is characterized by repeated episodes of wheezing, shortness of breath, chest tightness, and coughing.</a:t>
            </a:r>
            <a:br>
              <a:rPr lang="en-US" sz="2000" dirty="0"/>
            </a:br>
            <a:r>
              <a:rPr lang="en-US" sz="2000" dirty="0"/>
              <a:t>• These symptoms may become worse due to triggers such as dust, smoke, pollen, pollution, cold air, or physical activity.</a:t>
            </a:r>
            <a:br>
              <a:rPr lang="en-US" sz="2000" dirty="0"/>
            </a:br>
            <a:r>
              <a:rPr lang="en-US" sz="2000" dirty="0"/>
              <a:t>• Both genetic factors and environmental conditions play an important role in the development of asthma.</a:t>
            </a:r>
            <a:br>
              <a:rPr lang="en-US" sz="2000" dirty="0"/>
            </a:br>
            <a:r>
              <a:rPr lang="en-US" sz="2000" dirty="0"/>
              <a:t>• Although asthma cannot be completely cured, it can be effectively managed with proper medical treatment and lifestyle modifications.</a:t>
            </a:r>
            <a:br>
              <a:rPr lang="en-US" sz="2000" dirty="0"/>
            </a:br>
            <a:r>
              <a:rPr lang="en-US" sz="2000" dirty="0"/>
              <a:t>• Early diagnosis, regular medication, and awareness help asthma patients lead a healthy and normal life.</a:t>
            </a:r>
            <a:br>
              <a:rPr lang="en-US" sz="2000" dirty="0"/>
            </a:br>
            <a:r>
              <a:rPr lang="en-US" sz="2000" dirty="0"/>
              <a:t>• This presentation provides an overview of asthma, including its causes, symptoms, and management methods.</a:t>
            </a:r>
          </a:p>
        </p:txBody>
      </p:sp>
    </p:spTree>
    <p:extLst>
      <p:ext uri="{BB962C8B-B14F-4D97-AF65-F5344CB8AC3E}">
        <p14:creationId xmlns:p14="http://schemas.microsoft.com/office/powerpoint/2010/main" val="13126608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9049" y="1811548"/>
            <a:ext cx="4025300" cy="392025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08317" y="786243"/>
            <a:ext cx="6096000" cy="5663089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b="1" dirty="0" smtClean="0"/>
          </a:p>
          <a:p>
            <a:r>
              <a:rPr lang="en-US" sz="2400" b="1" dirty="0" smtClean="0"/>
              <a:t>Number </a:t>
            </a:r>
            <a:r>
              <a:rPr lang="en-US" sz="2400" b="1" dirty="0"/>
              <a:t>of ER Visits vs </a:t>
            </a:r>
            <a:r>
              <a:rPr lang="en-US" sz="2400" b="1" dirty="0" smtClean="0"/>
              <a:t>Asthma</a:t>
            </a:r>
          </a:p>
          <a:p>
            <a:endParaRPr lang="en-US" sz="2000" b="1" dirty="0"/>
          </a:p>
          <a:p>
            <a:r>
              <a:rPr lang="en-US" sz="2000" b="1" dirty="0"/>
              <a:t>Interpretation</a:t>
            </a:r>
          </a:p>
          <a:p>
            <a:r>
              <a:rPr lang="en-US" sz="2000" dirty="0"/>
              <a:t>• This graph shows how often patients visited </a:t>
            </a:r>
            <a:r>
              <a:rPr lang="en-US" sz="2000" dirty="0" smtClean="0"/>
              <a:t>the Emergency Room(ER) and </a:t>
            </a:r>
            <a:r>
              <a:rPr lang="en-US" sz="2000" dirty="0"/>
              <a:t>whether they have asthma.</a:t>
            </a:r>
            <a:br>
              <a:rPr lang="en-US" sz="2000" dirty="0"/>
            </a:br>
            <a:r>
              <a:rPr lang="en-US" sz="2000" dirty="0"/>
              <a:t>• Most patients </a:t>
            </a:r>
            <a:r>
              <a:rPr lang="en-US" sz="2000" dirty="0" smtClean="0"/>
              <a:t>have 0 or 1 ER visit, </a:t>
            </a:r>
            <a:r>
              <a:rPr lang="en-US" sz="2000" dirty="0"/>
              <a:t>showing fewer emergency situations.</a:t>
            </a:r>
            <a:br>
              <a:rPr lang="en-US" sz="2000" dirty="0"/>
            </a:br>
            <a:r>
              <a:rPr lang="en-US" sz="2000" dirty="0"/>
              <a:t>• Patients with asthma are more likely to </a:t>
            </a:r>
            <a:r>
              <a:rPr lang="en-US" sz="2000" dirty="0" smtClean="0"/>
              <a:t>have multiple ER visits compared </a:t>
            </a:r>
            <a:r>
              <a:rPr lang="en-US" sz="2000" dirty="0"/>
              <a:t>to non-asthma patients.</a:t>
            </a:r>
            <a:br>
              <a:rPr lang="en-US" sz="2000" dirty="0"/>
            </a:br>
            <a:r>
              <a:rPr lang="en-US" sz="2000" dirty="0"/>
              <a:t>• As the number of ER visits increases, the number of patients decreases.</a:t>
            </a:r>
            <a:br>
              <a:rPr lang="en-US" sz="2000" dirty="0"/>
            </a:br>
            <a:r>
              <a:rPr lang="en-US" sz="2000" dirty="0"/>
              <a:t>• More ER visits usually </a:t>
            </a:r>
            <a:r>
              <a:rPr lang="en-US" sz="2000" dirty="0" smtClean="0"/>
              <a:t>indicate poor asthma control or severe symptoms.</a:t>
            </a:r>
            <a:endParaRPr lang="en-US" sz="2000" dirty="0"/>
          </a:p>
          <a:p>
            <a:r>
              <a:rPr lang="en-US" sz="2000" b="1" dirty="0"/>
              <a:t>How Y-Value Affects the Graph: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/>
              <a:t>• The Y-value shows the number of patients; it decreases as ER visits increase because fewer patients need frequent emergency care.</a:t>
            </a:r>
          </a:p>
        </p:txBody>
      </p:sp>
    </p:spTree>
    <p:extLst>
      <p:ext uri="{BB962C8B-B14F-4D97-AF65-F5344CB8AC3E}">
        <p14:creationId xmlns:p14="http://schemas.microsoft.com/office/powerpoint/2010/main" val="27517834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3004" y="1843087"/>
            <a:ext cx="4548996" cy="357430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04800" y="798693"/>
            <a:ext cx="7131170" cy="56630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Medication Adherence vs Asthma </a:t>
            </a:r>
            <a:r>
              <a:rPr lang="en-US" sz="2400" b="1" dirty="0" smtClean="0"/>
              <a:t>Control</a:t>
            </a:r>
          </a:p>
          <a:p>
            <a:endParaRPr lang="en-US" b="1" dirty="0"/>
          </a:p>
          <a:p>
            <a:r>
              <a:rPr lang="en-US" sz="2000" b="1" dirty="0"/>
              <a:t>Interpretation</a:t>
            </a:r>
          </a:p>
          <a:p>
            <a:r>
              <a:rPr lang="en-US" sz="2000" dirty="0"/>
              <a:t>• This graph shows that regular medication use leads to better asthma control</a:t>
            </a:r>
            <a:r>
              <a:rPr lang="en-US" sz="2000" dirty="0" smtClean="0"/>
              <a:t>.</a:t>
            </a:r>
          </a:p>
          <a:p>
            <a:r>
              <a:rPr lang="en-US" sz="2000" dirty="0" smtClean="0"/>
              <a:t>• </a:t>
            </a:r>
            <a:r>
              <a:rPr lang="en-US" sz="2000" dirty="0"/>
              <a:t>Patients </a:t>
            </a:r>
            <a:r>
              <a:rPr lang="en-US" sz="2000" dirty="0" smtClean="0"/>
              <a:t>with not controlled asthma have </a:t>
            </a:r>
            <a:r>
              <a:rPr lang="en-US" sz="2000" dirty="0"/>
              <a:t>lower medication adherence, meaning they do not take medicines regularly.</a:t>
            </a:r>
            <a:br>
              <a:rPr lang="en-US" sz="2000" dirty="0"/>
            </a:br>
            <a:r>
              <a:rPr lang="en-US" sz="2000" dirty="0"/>
              <a:t>• Patients </a:t>
            </a:r>
            <a:r>
              <a:rPr lang="en-US" sz="2000" dirty="0" smtClean="0"/>
              <a:t>with poorly controlled asthma  </a:t>
            </a:r>
            <a:r>
              <a:rPr lang="en-US" sz="2000" dirty="0"/>
              <a:t>take medicines more regularly than not controlled patients, but not consistently.</a:t>
            </a:r>
            <a:br>
              <a:rPr lang="en-US" sz="2000" dirty="0"/>
            </a:br>
            <a:r>
              <a:rPr lang="en-US" sz="2000" dirty="0"/>
              <a:t>• Patients </a:t>
            </a:r>
            <a:r>
              <a:rPr lang="en-US" sz="2000" dirty="0" smtClean="0"/>
              <a:t>with well controlled asthma  </a:t>
            </a:r>
            <a:r>
              <a:rPr lang="en-US" sz="2000" dirty="0"/>
              <a:t>have the highest medication adherence, meaning they follow their treatment properly.</a:t>
            </a:r>
            <a:br>
              <a:rPr lang="en-US" sz="2000" dirty="0"/>
            </a:br>
            <a:r>
              <a:rPr lang="en-US" sz="2000" dirty="0"/>
              <a:t>• This shows that taking asthma medication regularly helps in better asthma control.</a:t>
            </a:r>
          </a:p>
          <a:p>
            <a:r>
              <a:rPr lang="en-US" sz="2000" b="1" dirty="0"/>
              <a:t>How Y-Value Affects the Graph: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/>
              <a:t>• The Y-value shows medication adherence; higher Y-values mean medicines are taken more regularly, which is seen more in well-controlled asthma.</a:t>
            </a:r>
          </a:p>
        </p:txBody>
      </p:sp>
    </p:spTree>
    <p:extLst>
      <p:ext uri="{BB962C8B-B14F-4D97-AF65-F5344CB8AC3E}">
        <p14:creationId xmlns:p14="http://schemas.microsoft.com/office/powerpoint/2010/main" val="15854330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4868" y="1409385"/>
            <a:ext cx="5377133" cy="454342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56558" y="878788"/>
            <a:ext cx="6096000" cy="535531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b="1" dirty="0"/>
              <a:t>Correlation </a:t>
            </a:r>
            <a:r>
              <a:rPr lang="en-US" sz="2400" b="1" dirty="0" err="1"/>
              <a:t>Heatmap</a:t>
            </a:r>
            <a:r>
              <a:rPr lang="en-US" sz="2400" b="1" dirty="0" smtClean="0"/>
              <a:t>:</a:t>
            </a:r>
          </a:p>
          <a:p>
            <a:endParaRPr lang="en-US" dirty="0" smtClean="0"/>
          </a:p>
          <a:p>
            <a:r>
              <a:rPr lang="en-US" sz="2000" dirty="0" smtClean="0"/>
              <a:t>• </a:t>
            </a:r>
            <a:r>
              <a:rPr lang="en-US" sz="2000" dirty="0"/>
              <a:t>This </a:t>
            </a:r>
            <a:r>
              <a:rPr lang="en-US" sz="2000" dirty="0" err="1"/>
              <a:t>heatmap</a:t>
            </a:r>
            <a:r>
              <a:rPr lang="en-US" sz="2000" dirty="0"/>
              <a:t> shows how different columns in the dataset are related to each other.</a:t>
            </a:r>
            <a:br>
              <a:rPr lang="en-US" sz="2000" dirty="0"/>
            </a:br>
            <a:r>
              <a:rPr lang="en-US" sz="2000" dirty="0"/>
              <a:t>• Dark colors mean little or no relationship, and light colors mean stronger relationship</a:t>
            </a:r>
            <a:r>
              <a:rPr lang="en-US" sz="2000" dirty="0" smtClean="0"/>
              <a:t>.</a:t>
            </a:r>
          </a:p>
          <a:p>
            <a:r>
              <a:rPr lang="en-US" sz="2000" dirty="0"/>
              <a:t>• Values close to 0 mean there is little or no relationship</a:t>
            </a:r>
            <a:r>
              <a:rPr lang="en-US" sz="2000" dirty="0" smtClean="0"/>
              <a:t>.</a:t>
            </a:r>
          </a:p>
          <a:p>
            <a:r>
              <a:rPr lang="en-US" sz="2000" dirty="0" smtClean="0"/>
              <a:t>• </a:t>
            </a:r>
            <a:r>
              <a:rPr lang="en-US" sz="2000" dirty="0"/>
              <a:t>Values closer to 1 or -1 mean a strong relationship</a:t>
            </a:r>
            <a:r>
              <a:rPr lang="en-US" sz="2000" dirty="0" smtClean="0"/>
              <a:t>.</a:t>
            </a:r>
          </a:p>
          <a:p>
            <a:r>
              <a:rPr lang="en-US" sz="2000" dirty="0" smtClean="0"/>
              <a:t>• </a:t>
            </a:r>
            <a:r>
              <a:rPr lang="en-US" sz="2000" dirty="0"/>
              <a:t>Most variables show weak correlations, meaning they do not strongly depend on each other</a:t>
            </a:r>
            <a:r>
              <a:rPr lang="en-US" sz="2000" dirty="0" smtClean="0"/>
              <a:t>.</a:t>
            </a:r>
          </a:p>
          <a:p>
            <a:r>
              <a:rPr lang="en-US" sz="2000" dirty="0" smtClean="0"/>
              <a:t>• </a:t>
            </a:r>
            <a:r>
              <a:rPr lang="en-US" sz="2000" dirty="0"/>
              <a:t>Asthma-related factors like ER visits, medication adherence, and asthma control show some relationship with asthma presence</a:t>
            </a:r>
            <a:r>
              <a:rPr lang="en-US" sz="2000" dirty="0" smtClean="0"/>
              <a:t>.</a:t>
            </a:r>
          </a:p>
          <a:p>
            <a:r>
              <a:rPr lang="en-US" sz="2000" dirty="0" smtClean="0"/>
              <a:t>• </a:t>
            </a:r>
            <a:r>
              <a:rPr lang="en-US" sz="2000" dirty="0"/>
              <a:t>Demographic variables like age and gender show very little correlation with asthma.</a:t>
            </a:r>
          </a:p>
        </p:txBody>
      </p:sp>
    </p:spTree>
    <p:extLst>
      <p:ext uri="{BB962C8B-B14F-4D97-AF65-F5344CB8AC3E}">
        <p14:creationId xmlns:p14="http://schemas.microsoft.com/office/powerpoint/2010/main" val="36463167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encoding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478181" y="2121945"/>
            <a:ext cx="11225042" cy="446276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Encoding</a:t>
            </a:r>
            <a:r>
              <a:rPr lang="en-US" sz="2000" dirty="0"/>
              <a:t> is the process of converting categorical (text) data into numerical </a:t>
            </a:r>
            <a:r>
              <a:rPr lang="en-US" sz="2000" dirty="0" err="1" smtClean="0"/>
              <a:t>values.Machine</a:t>
            </a:r>
            <a:r>
              <a:rPr lang="en-US" sz="2000" dirty="0" smtClean="0"/>
              <a:t> </a:t>
            </a:r>
            <a:r>
              <a:rPr lang="en-US" sz="2000" dirty="0"/>
              <a:t>learning models cannot understand text, so encoding is required. Encoding is an important data preprocessing step before model training</a:t>
            </a:r>
            <a:r>
              <a:rPr lang="en-US" sz="2000" dirty="0" smtClean="0"/>
              <a:t>.</a:t>
            </a:r>
          </a:p>
          <a:p>
            <a:endParaRPr lang="en-US" sz="2000" dirty="0" smtClean="0"/>
          </a:p>
          <a:p>
            <a:r>
              <a:rPr lang="en-US" sz="2400" b="1" dirty="0" smtClean="0"/>
              <a:t>Ordinal Encoding</a:t>
            </a:r>
          </a:p>
          <a:p>
            <a:endParaRPr lang="en-US" sz="2000" b="1" dirty="0" smtClean="0"/>
          </a:p>
          <a:p>
            <a:r>
              <a:rPr lang="en-US" sz="2000" dirty="0" smtClean="0"/>
              <a:t>• Ordinal encoding is used to convert ordered categorical column into numeric values.</a:t>
            </a:r>
          </a:p>
          <a:p>
            <a:r>
              <a:rPr lang="en-US" sz="2000" dirty="0"/>
              <a:t>• These columns follow a clear order (for example: low to high), so giving them ranked numbers </a:t>
            </a:r>
            <a:r>
              <a:rPr lang="en-US" sz="2000" dirty="0" smtClean="0"/>
              <a:t>helps </a:t>
            </a:r>
            <a:r>
              <a:rPr lang="en-US" sz="2000" dirty="0"/>
              <a:t>keep this order meaningful and understandable for the model</a:t>
            </a:r>
            <a:r>
              <a:rPr lang="en-US" sz="2000" dirty="0" smtClean="0"/>
              <a:t>..</a:t>
            </a:r>
          </a:p>
          <a:p>
            <a:r>
              <a:rPr lang="en-US" sz="2000" dirty="0" smtClean="0"/>
              <a:t>• It is applied to Physical Activity Level, Air Pollution Level, Smoking Status, and Asthma Control Level.</a:t>
            </a:r>
          </a:p>
          <a:p>
            <a:r>
              <a:rPr lang="en-US" sz="2000" dirty="0" smtClean="0"/>
              <a:t>• Encoding is required because machine learning models works only with numerical data.</a:t>
            </a:r>
          </a:p>
          <a:p>
            <a:r>
              <a:rPr lang="en-US" sz="2000" dirty="0"/>
              <a:t>• This method keeps the correct order of the categories and helps the model understand which levels are lower or higher in severity.</a:t>
            </a:r>
          </a:p>
        </p:txBody>
      </p:sp>
    </p:spTree>
    <p:extLst>
      <p:ext uri="{BB962C8B-B14F-4D97-AF65-F5344CB8AC3E}">
        <p14:creationId xmlns:p14="http://schemas.microsoft.com/office/powerpoint/2010/main" val="24113710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94581" y="1289996"/>
            <a:ext cx="1146163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One-Hot </a:t>
            </a:r>
            <a:r>
              <a:rPr lang="en-US" sz="2400" b="1" dirty="0" smtClean="0"/>
              <a:t>Encoding</a:t>
            </a:r>
          </a:p>
          <a:p>
            <a:endParaRPr lang="en-US" b="1" dirty="0"/>
          </a:p>
          <a:p>
            <a:r>
              <a:rPr lang="en-US" sz="2000" dirty="0"/>
              <a:t>• One-hot encoding is used to </a:t>
            </a:r>
            <a:r>
              <a:rPr lang="en-US" sz="2000" dirty="0" smtClean="0"/>
              <a:t>convert unordered categorical columns  </a:t>
            </a:r>
            <a:r>
              <a:rPr lang="en-US" sz="2000" dirty="0"/>
              <a:t>into numeric form</a:t>
            </a:r>
            <a:r>
              <a:rPr lang="en-US" sz="2000" dirty="0" smtClean="0"/>
              <a:t>.</a:t>
            </a:r>
            <a:endParaRPr lang="en-US" sz="2000" dirty="0"/>
          </a:p>
          <a:p>
            <a:r>
              <a:rPr lang="en-US" sz="2000" dirty="0"/>
              <a:t>• These columns </a:t>
            </a:r>
            <a:r>
              <a:rPr lang="en-US" sz="2000" dirty="0" smtClean="0"/>
              <a:t>do not have any natural order, </a:t>
            </a:r>
            <a:r>
              <a:rPr lang="en-US" sz="2000" dirty="0"/>
              <a:t>so ranking them would be incorrect</a:t>
            </a:r>
            <a:r>
              <a:rPr lang="en-US" sz="2000" dirty="0" smtClean="0"/>
              <a:t>.</a:t>
            </a:r>
            <a:endParaRPr lang="en-US" sz="2000" dirty="0"/>
          </a:p>
          <a:p>
            <a:r>
              <a:rPr lang="en-US" sz="2000" dirty="0"/>
              <a:t>• It is applied </a:t>
            </a:r>
            <a:r>
              <a:rPr lang="en-US" sz="2000" dirty="0" smtClean="0"/>
              <a:t>to Gender, </a:t>
            </a:r>
            <a:r>
              <a:rPr lang="en-US" sz="2000" dirty="0" err="1" smtClean="0"/>
              <a:t>Allergies,Occupation</a:t>
            </a:r>
            <a:r>
              <a:rPr lang="en-US" sz="2000" dirty="0" smtClean="0"/>
              <a:t> Type, and comorbidities.</a:t>
            </a:r>
            <a:endParaRPr lang="en-US" sz="2000" dirty="0"/>
          </a:p>
          <a:p>
            <a:r>
              <a:rPr lang="en-US" sz="2000" dirty="0"/>
              <a:t>• Each category is converted into </a:t>
            </a:r>
            <a:r>
              <a:rPr lang="en-US" sz="2000" dirty="0" smtClean="0"/>
              <a:t>a separate binary column (0 or 1).</a:t>
            </a:r>
            <a:endParaRPr lang="en-US" sz="2000" dirty="0"/>
          </a:p>
          <a:p>
            <a:r>
              <a:rPr lang="en-US" sz="2000" dirty="0"/>
              <a:t>• This method prevents misleading relationships </a:t>
            </a:r>
            <a:r>
              <a:rPr lang="en-US" sz="2000" dirty="0" smtClean="0"/>
              <a:t>and improves model accuracy.</a:t>
            </a:r>
          </a:p>
          <a:p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615351" y="3985252"/>
            <a:ext cx="1070250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After applying ordinal and one-hot encoding, all </a:t>
            </a:r>
            <a:r>
              <a:rPr lang="en-US" sz="2000" dirty="0" err="1" smtClean="0"/>
              <a:t>categoricacal</a:t>
            </a:r>
            <a:r>
              <a:rPr lang="en-US" sz="2000" dirty="0" smtClean="0"/>
              <a:t> </a:t>
            </a:r>
            <a:r>
              <a:rPr lang="en-US" sz="2000" dirty="0"/>
              <a:t>features were successfully converted into </a:t>
            </a:r>
            <a:r>
              <a:rPr lang="en-US" sz="2000" dirty="0" smtClean="0"/>
              <a:t>numerical values in a meaningful way. This makes the data ready to be used for building and training machine learning models in the next step.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3486685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800" dirty="0" smtClean="0"/>
              <a:t>Ml </a:t>
            </a:r>
            <a:r>
              <a:rPr lang="en-US" dirty="0" smtClean="0"/>
              <a:t>   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419817" y="1978202"/>
            <a:ext cx="11772183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◈ </a:t>
            </a:r>
            <a:r>
              <a:rPr lang="en-US" sz="2000" b="1" dirty="0"/>
              <a:t>Machine Learning</a:t>
            </a:r>
            <a:r>
              <a:rPr lang="en-US" sz="2000" dirty="0"/>
              <a:t> is a technique that enables systems to learn from data and make predictions automatically.</a:t>
            </a:r>
          </a:p>
          <a:p>
            <a:r>
              <a:rPr lang="en-US" sz="2000" dirty="0"/>
              <a:t>◈ It analyzes patterns and relationships present in the dataset.</a:t>
            </a:r>
          </a:p>
          <a:p>
            <a:r>
              <a:rPr lang="en-US" sz="2000" dirty="0"/>
              <a:t>◈ In this project, ML is used to predict whether a patient has asthma based on medical and lifestyle features.</a:t>
            </a:r>
          </a:p>
          <a:p>
            <a:r>
              <a:rPr lang="en-US" sz="2000" dirty="0"/>
              <a:t>◈ Using machine learning improves prediction accuracy and supports better analysis of medical data</a:t>
            </a:r>
            <a:r>
              <a:rPr lang="en-US" sz="2000" dirty="0" smtClean="0"/>
              <a:t>.</a:t>
            </a:r>
          </a:p>
          <a:p>
            <a:endParaRPr lang="en-US" sz="2000" dirty="0"/>
          </a:p>
        </p:txBody>
      </p:sp>
      <p:sp>
        <p:nvSpPr>
          <p:cNvPr id="4" name="Rectangle 3"/>
          <p:cNvSpPr/>
          <p:nvPr/>
        </p:nvSpPr>
        <p:spPr>
          <a:xfrm>
            <a:off x="350807" y="3700841"/>
            <a:ext cx="11841193" cy="24314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/>
              <a:t> </a:t>
            </a:r>
          </a:p>
          <a:p>
            <a:r>
              <a:rPr lang="en-US" sz="2400" dirty="0"/>
              <a:t>◈ </a:t>
            </a:r>
            <a:r>
              <a:rPr lang="en-US" sz="2400" b="1" dirty="0" smtClean="0"/>
              <a:t>Feature Selection</a:t>
            </a:r>
          </a:p>
          <a:p>
            <a:endParaRPr lang="en-US" sz="2400" b="1" dirty="0" smtClean="0"/>
          </a:p>
          <a:p>
            <a:r>
              <a:rPr lang="en-US" sz="2000" dirty="0" smtClean="0"/>
              <a:t>◈’ </a:t>
            </a:r>
            <a:r>
              <a:rPr lang="en-US" sz="2000" b="1" dirty="0" smtClean="0"/>
              <a:t>x ’ </a:t>
            </a:r>
            <a:r>
              <a:rPr lang="en-US" sz="2000" b="1" dirty="0"/>
              <a:t>(Independent variables)</a:t>
            </a:r>
            <a:r>
              <a:rPr lang="en-US" sz="2000" dirty="0"/>
              <a:t> include Age, Gender, BMI, Smoking Status, Family History, Allergies, Air Pollution Level, Physical Activity Level, Occupation Type, Comorbidities, Medication Adherence, ER Visits, Peak Expiratory Flow, and </a:t>
            </a:r>
            <a:r>
              <a:rPr lang="en-US" sz="2000" dirty="0" err="1"/>
              <a:t>FeNO</a:t>
            </a:r>
            <a:r>
              <a:rPr lang="en-US" sz="2000" dirty="0"/>
              <a:t> Level</a:t>
            </a:r>
            <a:r>
              <a:rPr lang="en-US" sz="2000" dirty="0" smtClean="0"/>
              <a:t>.</a:t>
            </a:r>
            <a:endParaRPr lang="en-US" sz="2000" dirty="0"/>
          </a:p>
          <a:p>
            <a:r>
              <a:rPr lang="en-US" sz="2000" dirty="0" smtClean="0"/>
              <a:t>◈’ </a:t>
            </a:r>
            <a:r>
              <a:rPr lang="en-US" sz="2000" b="1" dirty="0" smtClean="0"/>
              <a:t>y ’ </a:t>
            </a:r>
            <a:r>
              <a:rPr lang="en-US" sz="2000" b="1" dirty="0"/>
              <a:t>(Dependent variable)</a:t>
            </a:r>
            <a:r>
              <a:rPr lang="en-US" sz="2000" dirty="0"/>
              <a:t> is </a:t>
            </a:r>
            <a:r>
              <a:rPr lang="en-US" sz="2000" b="1" dirty="0" err="1"/>
              <a:t>Has_Asthma</a:t>
            </a:r>
            <a:r>
              <a:rPr lang="en-US" sz="2000" dirty="0"/>
              <a:t>, which indicates whether a patient has asthma or not</a:t>
            </a:r>
            <a:r>
              <a:rPr lang="en-US" sz="2000" dirty="0" smtClean="0"/>
              <a:t>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9718554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08316" y="487025"/>
            <a:ext cx="14498130" cy="63709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Models</a:t>
            </a:r>
            <a:r>
              <a:rPr lang="en-US" sz="2800" b="1" dirty="0"/>
              <a:t> </a:t>
            </a:r>
            <a:r>
              <a:rPr lang="en-US" sz="2800" b="1" dirty="0" smtClean="0"/>
              <a:t>:</a:t>
            </a:r>
            <a:endParaRPr lang="en-US" sz="2800" b="1" dirty="0"/>
          </a:p>
          <a:p>
            <a:r>
              <a:rPr lang="en-US" sz="2000" dirty="0"/>
              <a:t>✓ </a:t>
            </a:r>
            <a:r>
              <a:rPr lang="en-US" sz="2000" b="1" dirty="0"/>
              <a:t>Logistic Regression: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/>
              <a:t>Accuracy (</a:t>
            </a:r>
            <a:r>
              <a:rPr lang="en-US" sz="2000" b="1" dirty="0"/>
              <a:t>0.93</a:t>
            </a:r>
            <a:r>
              <a:rPr lang="en-US" sz="2000" dirty="0"/>
              <a:t>) shows the model predicts asthma using basic relationships in the data.</a:t>
            </a:r>
            <a:br>
              <a:rPr lang="en-US" sz="2000" dirty="0"/>
            </a:br>
            <a:r>
              <a:rPr lang="en-US" sz="2000" dirty="0"/>
              <a:t>It works well as a baseline model</a:t>
            </a:r>
            <a:r>
              <a:rPr lang="en-US" sz="2000" dirty="0" smtClean="0"/>
              <a:t>.</a:t>
            </a:r>
          </a:p>
          <a:p>
            <a:endParaRPr lang="en-US" sz="2000" dirty="0"/>
          </a:p>
          <a:p>
            <a:r>
              <a:rPr lang="en-US" sz="2000" dirty="0"/>
              <a:t>✓ </a:t>
            </a:r>
            <a:r>
              <a:rPr lang="en-US" sz="2000" b="1" dirty="0"/>
              <a:t>Decision Tree: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/>
              <a:t>With accuracy (</a:t>
            </a:r>
            <a:r>
              <a:rPr lang="en-US" sz="2000" b="1" dirty="0"/>
              <a:t>0.969</a:t>
            </a:r>
            <a:r>
              <a:rPr lang="en-US" sz="2000" dirty="0"/>
              <a:t>), the model uses clear decision rules to predict asthma.</a:t>
            </a:r>
            <a:br>
              <a:rPr lang="en-US" sz="2000" dirty="0"/>
            </a:br>
            <a:r>
              <a:rPr lang="en-US" sz="2000" dirty="0"/>
              <a:t>It explains predictions using patient health factors</a:t>
            </a:r>
            <a:r>
              <a:rPr lang="en-US" sz="2000" dirty="0" smtClean="0"/>
              <a:t>.</a:t>
            </a:r>
          </a:p>
          <a:p>
            <a:endParaRPr lang="en-US" sz="2000" dirty="0"/>
          </a:p>
          <a:p>
            <a:r>
              <a:rPr lang="en-US" sz="2000" dirty="0"/>
              <a:t>✓ </a:t>
            </a:r>
            <a:r>
              <a:rPr lang="en-US" sz="2000" b="1" dirty="0"/>
              <a:t>Random Forest: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/>
              <a:t>This model gives the highest accuracy (</a:t>
            </a:r>
            <a:r>
              <a:rPr lang="en-US" sz="2000" b="1" dirty="0"/>
              <a:t>0.976</a:t>
            </a:r>
            <a:r>
              <a:rPr lang="en-US" sz="2000" dirty="0"/>
              <a:t>) by combining many decision trees.</a:t>
            </a:r>
            <a:br>
              <a:rPr lang="en-US" sz="2000" dirty="0"/>
            </a:br>
            <a:r>
              <a:rPr lang="en-US" sz="2000" dirty="0"/>
              <a:t>It provides more accurate and stable predictions</a:t>
            </a:r>
            <a:r>
              <a:rPr lang="en-US" sz="2000" dirty="0" smtClean="0"/>
              <a:t>.</a:t>
            </a:r>
          </a:p>
          <a:p>
            <a:endParaRPr lang="en-US" sz="2000" dirty="0"/>
          </a:p>
          <a:p>
            <a:r>
              <a:rPr lang="en-US" sz="2000" dirty="0"/>
              <a:t>✓ </a:t>
            </a:r>
            <a:r>
              <a:rPr lang="en-US" sz="2000" b="1" dirty="0"/>
              <a:t>K-Nearest Neighbors (KNN):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/>
              <a:t>Accuracy (</a:t>
            </a:r>
            <a:r>
              <a:rPr lang="en-US" sz="2000" b="1" dirty="0"/>
              <a:t>0.976</a:t>
            </a:r>
            <a:r>
              <a:rPr lang="en-US" sz="2000" dirty="0"/>
              <a:t>) shows good performance by comparing similar patients.</a:t>
            </a:r>
            <a:br>
              <a:rPr lang="en-US" sz="2000" dirty="0"/>
            </a:br>
            <a:r>
              <a:rPr lang="en-US" sz="2000" dirty="0"/>
              <a:t>Patients with similar features show similar asthma outcomes</a:t>
            </a:r>
            <a:r>
              <a:rPr lang="en-US" sz="2000" dirty="0" smtClean="0"/>
              <a:t>.</a:t>
            </a:r>
          </a:p>
          <a:p>
            <a:endParaRPr lang="en-US" sz="2000" dirty="0"/>
          </a:p>
          <a:p>
            <a:r>
              <a:rPr lang="en-US" sz="2000" dirty="0"/>
              <a:t>✓ </a:t>
            </a:r>
            <a:r>
              <a:rPr lang="en-US" sz="2000" b="1" dirty="0"/>
              <a:t>Support Vector Classifier (SVC</a:t>
            </a:r>
            <a:r>
              <a:rPr lang="en-US" sz="2000" b="1" dirty="0" smtClean="0"/>
              <a:t>):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/>
              <a:t>SVC separates asthma and non-asthma cases using a decision boundary.</a:t>
            </a:r>
            <a:br>
              <a:rPr lang="en-US" sz="2000" dirty="0"/>
            </a:br>
            <a:r>
              <a:rPr lang="en-US" sz="2000" dirty="0"/>
              <a:t>It achieves an accuracy of (</a:t>
            </a:r>
            <a:r>
              <a:rPr lang="en-US" sz="2000" b="1" dirty="0"/>
              <a:t>0.9475</a:t>
            </a:r>
            <a:r>
              <a:rPr lang="en-US" sz="2000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35993998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25569" y="801672"/>
            <a:ext cx="6096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800" b="1" dirty="0" smtClean="0"/>
              <a:t>1. Logistic Regression</a:t>
            </a:r>
            <a:endParaRPr lang="en-US" sz="2800" b="1" dirty="0"/>
          </a:p>
        </p:txBody>
      </p:sp>
      <p:sp>
        <p:nvSpPr>
          <p:cNvPr id="5" name="Rectangle 4"/>
          <p:cNvSpPr/>
          <p:nvPr/>
        </p:nvSpPr>
        <p:spPr>
          <a:xfrm>
            <a:off x="253040" y="1374246"/>
            <a:ext cx="6268529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000" b="1" dirty="0"/>
          </a:p>
          <a:p>
            <a:r>
              <a:rPr lang="en-US" sz="2000" dirty="0"/>
              <a:t>• This model gives a good </a:t>
            </a:r>
            <a:r>
              <a:rPr lang="en-US" sz="2000" dirty="0" smtClean="0"/>
              <a:t>accuracy(0.93) </a:t>
            </a:r>
            <a:r>
              <a:rPr lang="en-US" sz="2000" dirty="0"/>
              <a:t>by learning basic relationships between patient health features.</a:t>
            </a:r>
          </a:p>
          <a:p>
            <a:r>
              <a:rPr lang="en-US" sz="2000" dirty="0"/>
              <a:t>• Predicted values are reliable and suitable for asthma prediction</a:t>
            </a:r>
            <a:r>
              <a:rPr lang="en-US" sz="2000" dirty="0" smtClean="0"/>
              <a:t>.</a:t>
            </a:r>
          </a:p>
          <a:p>
            <a:endParaRPr lang="en-US" sz="2000" dirty="0"/>
          </a:p>
          <a:p>
            <a:r>
              <a:rPr lang="en-US" sz="2000" dirty="0"/>
              <a:t>• </a:t>
            </a:r>
            <a:r>
              <a:rPr lang="en-US" sz="2000" b="1" dirty="0"/>
              <a:t>Confusion Matrix: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/>
              <a:t>Correct approvals (TP</a:t>
            </a:r>
            <a:r>
              <a:rPr lang="en-US" sz="2000" dirty="0" smtClean="0"/>
              <a:t>):</a:t>
            </a:r>
            <a:r>
              <a:rPr lang="en-US" sz="2000" dirty="0"/>
              <a:t>≥ 80%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/>
              <a:t>Correct rejections (TN</a:t>
            </a:r>
            <a:r>
              <a:rPr lang="en-US" sz="2000" dirty="0" smtClean="0"/>
              <a:t>): </a:t>
            </a:r>
            <a:r>
              <a:rPr lang="en-US" sz="2000" dirty="0"/>
              <a:t>≥ 90%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/>
              <a:t>Wrong approvals (FP</a:t>
            </a:r>
            <a:r>
              <a:rPr lang="en-US" sz="2000" dirty="0" smtClean="0"/>
              <a:t>): </a:t>
            </a:r>
            <a:r>
              <a:rPr lang="en-US" sz="2000" dirty="0"/>
              <a:t>Almost low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/>
              <a:t>Wrong rejections (FN): </a:t>
            </a:r>
            <a:r>
              <a:rPr lang="en-US" sz="2000" dirty="0"/>
              <a:t>Almost low</a:t>
            </a:r>
          </a:p>
          <a:p>
            <a:endParaRPr lang="en-US" sz="2000" dirty="0"/>
          </a:p>
          <a:p>
            <a:r>
              <a:rPr lang="en-US" sz="2000" dirty="0"/>
              <a:t>• </a:t>
            </a:r>
            <a:r>
              <a:rPr lang="en-US" sz="2000" b="1" dirty="0"/>
              <a:t>Classification Report</a:t>
            </a:r>
            <a:r>
              <a:rPr lang="en-US" sz="2000" b="1" dirty="0" smtClean="0"/>
              <a:t>: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/>
              <a:t>Precision ≥ 0.90</a:t>
            </a:r>
            <a:br>
              <a:rPr lang="en-US" sz="2000" dirty="0"/>
            </a:br>
            <a:r>
              <a:rPr lang="en-US" sz="2000" dirty="0"/>
              <a:t>Recall ≥ </a:t>
            </a:r>
            <a:r>
              <a:rPr lang="en-US" sz="2000" dirty="0" smtClean="0"/>
              <a:t>0.82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/>
              <a:t>F1-score ≥ 0.88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3880" y="801673"/>
            <a:ext cx="5106838" cy="5650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6099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5225" y="1084502"/>
            <a:ext cx="4476750" cy="517207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39305" y="808932"/>
            <a:ext cx="6837871" cy="54476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/>
              <a:t>2. Decision </a:t>
            </a:r>
            <a:r>
              <a:rPr lang="en-US" sz="2800" b="1" dirty="0"/>
              <a:t>Tree </a:t>
            </a:r>
            <a:r>
              <a:rPr lang="en-US" sz="2800" b="1" dirty="0" smtClean="0"/>
              <a:t>Classifier</a:t>
            </a:r>
          </a:p>
          <a:p>
            <a:endParaRPr lang="en-US" sz="2000" b="1" dirty="0"/>
          </a:p>
          <a:p>
            <a:r>
              <a:rPr lang="en-US" sz="2000" dirty="0"/>
              <a:t>• This model gives high accuracy (</a:t>
            </a:r>
            <a:r>
              <a:rPr lang="en-US" sz="2000" dirty="0"/>
              <a:t>0.971) </a:t>
            </a:r>
            <a:r>
              <a:rPr lang="en-US" sz="2000" dirty="0"/>
              <a:t>by learning clear decision rules from the data.</a:t>
            </a:r>
          </a:p>
          <a:p>
            <a:r>
              <a:rPr lang="en-US" sz="2000" dirty="0"/>
              <a:t>• It makes predictions based on important feature splits, giving understandable results</a:t>
            </a:r>
            <a:r>
              <a:rPr lang="en-US" sz="2000" dirty="0" smtClean="0"/>
              <a:t>.</a:t>
            </a:r>
          </a:p>
          <a:p>
            <a:endParaRPr lang="en-US" sz="2000" dirty="0"/>
          </a:p>
          <a:p>
            <a:r>
              <a:rPr lang="en-US" sz="2000" dirty="0"/>
              <a:t>• </a:t>
            </a:r>
            <a:r>
              <a:rPr lang="en-US" sz="2000" b="1" dirty="0"/>
              <a:t>Confusion Matrix: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/>
              <a:t>Correct approvals (TP): </a:t>
            </a:r>
            <a:r>
              <a:rPr lang="en-US" sz="2000" dirty="0"/>
              <a:t>≥ 94–95%</a:t>
            </a:r>
            <a:br>
              <a:rPr lang="en-US" sz="2000" dirty="0"/>
            </a:br>
            <a:r>
              <a:rPr lang="en-US" sz="2000" dirty="0"/>
              <a:t>Correct rejections (TN): </a:t>
            </a:r>
            <a:r>
              <a:rPr lang="en-US" sz="2000" dirty="0"/>
              <a:t>≥ 98%</a:t>
            </a:r>
            <a:br>
              <a:rPr lang="en-US" sz="2000" dirty="0"/>
            </a:br>
            <a:r>
              <a:rPr lang="en-US" sz="2000" dirty="0"/>
              <a:t>Wrong approvals (FP): Almost low</a:t>
            </a:r>
            <a:br>
              <a:rPr lang="en-US" sz="2000" dirty="0"/>
            </a:br>
            <a:r>
              <a:rPr lang="en-US" sz="2000" dirty="0"/>
              <a:t>Wrong rejections (FN): Almost low</a:t>
            </a:r>
            <a:endParaRPr lang="en-US" sz="2000" b="1" dirty="0" smtClean="0"/>
          </a:p>
          <a:p>
            <a:endParaRPr lang="en-US" sz="2000" dirty="0"/>
          </a:p>
          <a:p>
            <a:r>
              <a:rPr lang="en-US" sz="2000" dirty="0"/>
              <a:t>• </a:t>
            </a:r>
            <a:r>
              <a:rPr lang="en-US" sz="2000" b="1" dirty="0"/>
              <a:t>Classification Report</a:t>
            </a:r>
            <a:r>
              <a:rPr lang="en-US" sz="2000" b="1" dirty="0" smtClean="0"/>
              <a:t>: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/>
              <a:t>Precision ≥ 0.96</a:t>
            </a:r>
            <a:br>
              <a:rPr lang="en-US" sz="2000" dirty="0"/>
            </a:br>
            <a:r>
              <a:rPr lang="en-US" sz="2000" dirty="0"/>
              <a:t>Recall ≥ 0.96</a:t>
            </a:r>
            <a:br>
              <a:rPr lang="en-US" sz="2000" dirty="0"/>
            </a:br>
            <a:r>
              <a:rPr lang="en-US" sz="2000" dirty="0"/>
              <a:t>F1-score ≥ 0.96</a:t>
            </a:r>
          </a:p>
        </p:txBody>
      </p:sp>
    </p:spTree>
    <p:extLst>
      <p:ext uri="{BB962C8B-B14F-4D97-AF65-F5344CB8AC3E}">
        <p14:creationId xmlns:p14="http://schemas.microsoft.com/office/powerpoint/2010/main" val="22930252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7175" y="840489"/>
            <a:ext cx="4911307" cy="557266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26647" y="690923"/>
            <a:ext cx="1009757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/>
              <a:t>3.Random </a:t>
            </a:r>
            <a:r>
              <a:rPr lang="en-US" sz="2800" b="1" dirty="0"/>
              <a:t>Forest </a:t>
            </a:r>
            <a:r>
              <a:rPr lang="en-US" sz="2800" b="1" dirty="0" smtClean="0"/>
              <a:t>Classifier</a:t>
            </a:r>
          </a:p>
          <a:p>
            <a:endParaRPr lang="en-US" sz="2800" b="1" dirty="0"/>
          </a:p>
        </p:txBody>
      </p:sp>
      <p:sp>
        <p:nvSpPr>
          <p:cNvPr id="5" name="Rectangle 4"/>
          <p:cNvSpPr/>
          <p:nvPr/>
        </p:nvSpPr>
        <p:spPr>
          <a:xfrm>
            <a:off x="426647" y="1267157"/>
            <a:ext cx="6854046" cy="5324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• This model </a:t>
            </a:r>
            <a:r>
              <a:rPr lang="en-US" sz="2000" dirty="0"/>
              <a:t>gives high accuracy (0.976) </a:t>
            </a:r>
            <a:r>
              <a:rPr lang="en-US" sz="2000" dirty="0"/>
              <a:t>by combining multiple decision trees, making predictions more stable and reliable</a:t>
            </a:r>
            <a:r>
              <a:rPr lang="en-US" sz="2000" dirty="0" smtClean="0"/>
              <a:t>.</a:t>
            </a:r>
          </a:p>
          <a:p>
            <a:endParaRPr lang="en-US" sz="2000" dirty="0"/>
          </a:p>
          <a:p>
            <a:r>
              <a:rPr lang="en-US" sz="2000" b="1" dirty="0"/>
              <a:t>Confusion Matrix:</a:t>
            </a:r>
            <a:endParaRPr lang="en-US" sz="20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TP (454): Patient has asthma and predicted has asthma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TN (1498): Patient does not have asthma and predicted does not have asthma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FP (6): Patient does not have asthma but predicted has asthma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FN (42): Patient has asthma but predicted does not have asthma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000" dirty="0"/>
          </a:p>
          <a:p>
            <a:r>
              <a:rPr lang="en-US" sz="2000" b="1" dirty="0"/>
              <a:t>Classification Report:</a:t>
            </a:r>
            <a:endParaRPr lang="en-US" sz="20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Precision ≥ 0.98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Recall ≥ 0.92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F1-score ≥ 0.95</a:t>
            </a:r>
          </a:p>
        </p:txBody>
      </p:sp>
    </p:spTree>
    <p:extLst>
      <p:ext uri="{BB962C8B-B14F-4D97-AF65-F5344CB8AC3E}">
        <p14:creationId xmlns:p14="http://schemas.microsoft.com/office/powerpoint/2010/main" val="14285038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dirty="0" smtClean="0"/>
              <a:t>Data set</a:t>
            </a:r>
            <a:endParaRPr lang="en-US" sz="36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33" y="2085270"/>
            <a:ext cx="7676444" cy="477273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4175" y="2006248"/>
            <a:ext cx="4323645" cy="4851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3266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5857" y="752565"/>
            <a:ext cx="5279367" cy="582076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70293" y="800624"/>
            <a:ext cx="6665343" cy="57246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/>
              <a:t>4. K-Nearest </a:t>
            </a:r>
            <a:r>
              <a:rPr lang="en-US" sz="2800" b="1" dirty="0"/>
              <a:t>Neighbors (KNN) </a:t>
            </a:r>
            <a:r>
              <a:rPr lang="en-US" sz="2800" b="1" dirty="0" smtClean="0"/>
              <a:t>Classifier</a:t>
            </a:r>
          </a:p>
          <a:p>
            <a:endParaRPr lang="en-US" b="1" dirty="0"/>
          </a:p>
          <a:p>
            <a:r>
              <a:rPr lang="en-US" sz="2000" dirty="0"/>
              <a:t>• This model predicts asthma by looking at the nearest similar patients, giving high accuracy (0.976</a:t>
            </a:r>
            <a:r>
              <a:rPr lang="en-US" sz="2000" dirty="0" smtClean="0"/>
              <a:t>).</a:t>
            </a:r>
          </a:p>
          <a:p>
            <a:endParaRPr lang="en-US" sz="2000" dirty="0"/>
          </a:p>
          <a:p>
            <a:r>
              <a:rPr lang="en-US" sz="2000" b="1" dirty="0"/>
              <a:t>Confusion Matrix:</a:t>
            </a:r>
            <a:endParaRPr lang="en-US" sz="20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TP (454): Patient has asthma and predicted has asthma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TN (1498): Patient does not have asthma and predicted does not have asthma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FP (6): Patient does not have asthma but predicted has asthma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FN (42): Patient has asthma but predicted does not have </a:t>
            </a:r>
            <a:r>
              <a:rPr lang="en-US" sz="2000" dirty="0" smtClean="0"/>
              <a:t>asthma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000" dirty="0"/>
          </a:p>
          <a:p>
            <a:r>
              <a:rPr lang="en-US" sz="2000" b="1" dirty="0"/>
              <a:t>Classification Report:</a:t>
            </a:r>
            <a:endParaRPr lang="en-US" sz="20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Precision ≥ 0.98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Recall ≥ 0.92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F1-score ≥ 0.95</a:t>
            </a:r>
          </a:p>
        </p:txBody>
      </p:sp>
    </p:spTree>
    <p:extLst>
      <p:ext uri="{BB962C8B-B14F-4D97-AF65-F5344CB8AC3E}">
        <p14:creationId xmlns:p14="http://schemas.microsoft.com/office/powerpoint/2010/main" val="4145853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1465" y="793631"/>
            <a:ext cx="4497057" cy="54864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08316" y="671691"/>
            <a:ext cx="7114097" cy="6186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/>
              <a:t>5. Support </a:t>
            </a:r>
            <a:r>
              <a:rPr lang="en-US" sz="2800" b="1" dirty="0"/>
              <a:t>Vector Classifier (SVC</a:t>
            </a:r>
            <a:r>
              <a:rPr lang="en-US" sz="2800" b="1" dirty="0" smtClean="0"/>
              <a:t>)</a:t>
            </a:r>
          </a:p>
          <a:p>
            <a:endParaRPr lang="en-US" sz="2800" b="1" dirty="0"/>
          </a:p>
          <a:p>
            <a:r>
              <a:rPr lang="en-US" sz="2000" dirty="0"/>
              <a:t>• This model separates patients into asthma and no asthma groups by finding the best boundary, giving good accuracy (0.9475</a:t>
            </a:r>
            <a:r>
              <a:rPr lang="en-US" sz="2000" dirty="0" smtClean="0"/>
              <a:t>).</a:t>
            </a:r>
          </a:p>
          <a:p>
            <a:endParaRPr lang="en-US" sz="2000" dirty="0"/>
          </a:p>
          <a:p>
            <a:r>
              <a:rPr lang="en-US" sz="2000" b="1" dirty="0"/>
              <a:t>Confusion Matrix:</a:t>
            </a:r>
            <a:endParaRPr lang="en-US" sz="20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TP (468): Patient has asthma and predicted has asthma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TN (1427): Patient does not have asthma and predicted does not have asthma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FP (77): Patient does not have asthma but predicted has asthma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FN (28): Patient has asthma but predicted does not have </a:t>
            </a:r>
            <a:r>
              <a:rPr lang="en-US" sz="2000" dirty="0" smtClean="0"/>
              <a:t>asthma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000" dirty="0"/>
          </a:p>
          <a:p>
            <a:r>
              <a:rPr lang="en-US" sz="2000" b="1" dirty="0"/>
              <a:t>Classification Report:</a:t>
            </a:r>
            <a:endParaRPr lang="en-US" sz="20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Precision ≥ 0.95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Recall ≥ 0.94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F1-score ≥ 0.93</a:t>
            </a:r>
          </a:p>
        </p:txBody>
      </p:sp>
    </p:spTree>
    <p:extLst>
      <p:ext uri="{BB962C8B-B14F-4D97-AF65-F5344CB8AC3E}">
        <p14:creationId xmlns:p14="http://schemas.microsoft.com/office/powerpoint/2010/main" val="2677050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799" y="1155940"/>
            <a:ext cx="5791201" cy="521546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91065" y="736757"/>
            <a:ext cx="6216770" cy="57554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Model Accuracy Comparison – </a:t>
            </a:r>
            <a:r>
              <a:rPr lang="en-US" sz="2400" b="1" dirty="0" smtClean="0"/>
              <a:t>Interpretation</a:t>
            </a:r>
          </a:p>
          <a:p>
            <a:endParaRPr lang="en-US" sz="2400" b="1" dirty="0"/>
          </a:p>
          <a:p>
            <a:r>
              <a:rPr lang="en-US" sz="2000" dirty="0"/>
              <a:t>• This bar graph compares the accuracy of different ML models used for asthma prediction.</a:t>
            </a:r>
            <a:br>
              <a:rPr lang="en-US" sz="2000" dirty="0"/>
            </a:br>
            <a:r>
              <a:rPr lang="en-US" sz="2000" dirty="0"/>
              <a:t>• The </a:t>
            </a:r>
            <a:r>
              <a:rPr lang="en-US" sz="2000" b="1" dirty="0"/>
              <a:t>Y-axis represents accuracy</a:t>
            </a:r>
            <a:r>
              <a:rPr lang="en-US" sz="2000" dirty="0"/>
              <a:t>, showing how correctly each model predicts asthma.</a:t>
            </a:r>
            <a:br>
              <a:rPr lang="en-US" sz="2000" dirty="0"/>
            </a:br>
            <a:r>
              <a:rPr lang="en-US" sz="2000" dirty="0"/>
              <a:t>• </a:t>
            </a:r>
            <a:r>
              <a:rPr lang="en-US" sz="2000" b="1" dirty="0"/>
              <a:t>Logistic Regression</a:t>
            </a:r>
            <a:r>
              <a:rPr lang="en-US" sz="2000" dirty="0"/>
              <a:t> has the lowest accuracy but works as a baseline model.</a:t>
            </a:r>
            <a:br>
              <a:rPr lang="en-US" sz="2000" dirty="0"/>
            </a:br>
            <a:r>
              <a:rPr lang="en-US" sz="2000" dirty="0"/>
              <a:t>• </a:t>
            </a:r>
            <a:r>
              <a:rPr lang="en-US" sz="2000" b="1" dirty="0"/>
              <a:t>Decision Tree</a:t>
            </a:r>
            <a:r>
              <a:rPr lang="en-US" sz="2000" dirty="0"/>
              <a:t> shows improved accuracy by learning decision rules.</a:t>
            </a:r>
            <a:br>
              <a:rPr lang="en-US" sz="2000" dirty="0"/>
            </a:br>
            <a:r>
              <a:rPr lang="en-US" sz="2000" dirty="0"/>
              <a:t>• </a:t>
            </a:r>
            <a:r>
              <a:rPr lang="en-US" sz="2000" b="1" dirty="0"/>
              <a:t>Random Forest and KNN</a:t>
            </a:r>
            <a:r>
              <a:rPr lang="en-US" sz="2000" dirty="0"/>
              <a:t> achieve the </a:t>
            </a:r>
            <a:r>
              <a:rPr lang="en-US" sz="2000" dirty="0"/>
              <a:t>highest accuracy</a:t>
            </a:r>
            <a:r>
              <a:rPr lang="en-US" sz="2000" dirty="0"/>
              <a:t>, giving the best performance.</a:t>
            </a:r>
            <a:br>
              <a:rPr lang="en-US" sz="2000" dirty="0"/>
            </a:br>
            <a:r>
              <a:rPr lang="en-US" sz="2000" dirty="0"/>
              <a:t>• </a:t>
            </a:r>
            <a:r>
              <a:rPr lang="en-US" sz="2000" b="1" dirty="0"/>
              <a:t>SVC</a:t>
            </a:r>
            <a:r>
              <a:rPr lang="en-US" sz="2000" dirty="0"/>
              <a:t> </a:t>
            </a:r>
            <a:r>
              <a:rPr lang="en-US" sz="2000" dirty="0" smtClean="0"/>
              <a:t>performs </a:t>
            </a:r>
            <a:r>
              <a:rPr lang="en-US" sz="2000" dirty="0"/>
              <a:t>well but slightly lower than Random Forest and KNN</a:t>
            </a:r>
            <a:r>
              <a:rPr lang="en-US" sz="2000" dirty="0" smtClean="0"/>
              <a:t>.</a:t>
            </a:r>
          </a:p>
          <a:p>
            <a:endParaRPr lang="en-US" sz="2000" dirty="0"/>
          </a:p>
          <a:p>
            <a:r>
              <a:rPr lang="en-US" sz="2000" b="1" dirty="0"/>
              <a:t>Conclusion</a:t>
            </a:r>
            <a:r>
              <a:rPr lang="en-US" sz="2000" b="1" dirty="0" smtClean="0"/>
              <a:t>: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/>
              <a:t>• </a:t>
            </a:r>
            <a:r>
              <a:rPr lang="en-US" sz="2000" b="1" dirty="0"/>
              <a:t>Random Forest and KNN are the most reliable models</a:t>
            </a:r>
            <a:r>
              <a:rPr lang="en-US" sz="2000" dirty="0"/>
              <a:t> for this project.</a:t>
            </a:r>
          </a:p>
        </p:txBody>
      </p:sp>
    </p:spTree>
    <p:extLst>
      <p:ext uri="{BB962C8B-B14F-4D97-AF65-F5344CB8AC3E}">
        <p14:creationId xmlns:p14="http://schemas.microsoft.com/office/powerpoint/2010/main" val="3583437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conclusion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386112" y="2152638"/>
            <a:ext cx="11029616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• Asthma patient data was analyzed using data cleaning, encoding, and visualization </a:t>
            </a:r>
            <a:r>
              <a:rPr lang="en-US" sz="2000" dirty="0" smtClean="0"/>
              <a:t>techniques.</a:t>
            </a:r>
          </a:p>
          <a:p>
            <a:r>
              <a:rPr lang="en-US" sz="2000" dirty="0" smtClean="0"/>
              <a:t>• </a:t>
            </a:r>
            <a:r>
              <a:rPr lang="en-US" sz="2000" dirty="0"/>
              <a:t>Key factors such as age, BMI, smoking status, air pollution, physical activity, </a:t>
            </a:r>
            <a:r>
              <a:rPr lang="en-US" sz="2000" dirty="0" err="1"/>
              <a:t>FeNO</a:t>
            </a:r>
            <a:r>
              <a:rPr lang="en-US" sz="2000" dirty="0"/>
              <a:t> level, and lung function were studied</a:t>
            </a:r>
            <a:r>
              <a:rPr lang="en-US" sz="2000" dirty="0" smtClean="0"/>
              <a:t>.</a:t>
            </a:r>
          </a:p>
          <a:p>
            <a:r>
              <a:rPr lang="en-US" sz="2000" dirty="0" smtClean="0"/>
              <a:t>• </a:t>
            </a:r>
            <a:r>
              <a:rPr lang="en-US" sz="2000" dirty="0"/>
              <a:t>Multiple machine learning models were used to predict whether a patient has asthma</a:t>
            </a:r>
            <a:r>
              <a:rPr lang="en-US" sz="2000" dirty="0" smtClean="0"/>
              <a:t>.</a:t>
            </a:r>
          </a:p>
          <a:p>
            <a:r>
              <a:rPr lang="en-US" sz="2000" dirty="0" smtClean="0"/>
              <a:t>• Random </a:t>
            </a:r>
            <a:r>
              <a:rPr lang="en-US" sz="2000" dirty="0"/>
              <a:t>Forest and KNN achieved the highest accuracy, providing reliable predictions</a:t>
            </a:r>
            <a:r>
              <a:rPr lang="en-US" sz="2000" dirty="0" smtClean="0"/>
              <a:t>.</a:t>
            </a:r>
          </a:p>
          <a:p>
            <a:r>
              <a:rPr lang="en-US" sz="2000" dirty="0" smtClean="0"/>
              <a:t>• Proper </a:t>
            </a:r>
            <a:r>
              <a:rPr lang="en-US" sz="2000" dirty="0"/>
              <a:t>data preprocessing and encoding played a major role in improving model performance</a:t>
            </a:r>
            <a:r>
              <a:rPr lang="en-US" sz="2000" dirty="0" smtClean="0"/>
              <a:t>.</a:t>
            </a:r>
          </a:p>
          <a:p>
            <a:r>
              <a:rPr lang="en-US" sz="2000" dirty="0" smtClean="0"/>
              <a:t>• </a:t>
            </a:r>
            <a:r>
              <a:rPr lang="en-US" sz="2000" dirty="0"/>
              <a:t>Visualizations helped in understanding patterns and relationships in asthma-related data</a:t>
            </a:r>
            <a:r>
              <a:rPr lang="en-US" sz="2000" dirty="0" smtClean="0"/>
              <a:t>.</a:t>
            </a:r>
          </a:p>
          <a:p>
            <a:r>
              <a:rPr lang="en-US" sz="2000" dirty="0" smtClean="0"/>
              <a:t>• </a:t>
            </a:r>
            <a:r>
              <a:rPr lang="en-US" sz="2000" dirty="0"/>
              <a:t>This project shows how machine learning can support early asthma detection and decision-making.</a:t>
            </a:r>
            <a:endParaRPr lang="en-US" sz="2000" dirty="0" smtClean="0"/>
          </a:p>
          <a:p>
            <a:r>
              <a:rPr lang="en-US" sz="2000" dirty="0" smtClean="0"/>
              <a:t>• </a:t>
            </a:r>
            <a:r>
              <a:rPr lang="en-US" sz="2000" dirty="0"/>
              <a:t>The results show that machine learning is effective for asthma prediction and analysis</a:t>
            </a:r>
            <a:r>
              <a:rPr lang="en-US" sz="2000" dirty="0" smtClean="0"/>
              <a:t>.</a:t>
            </a:r>
          </a:p>
          <a:p>
            <a:r>
              <a:rPr lang="en-US" sz="2000" dirty="0" smtClean="0"/>
              <a:t>• </a:t>
            </a:r>
            <a:r>
              <a:rPr lang="en-US" sz="2000" dirty="0"/>
              <a:t>The project can be enhanced further using more clinical data and advanced models to support healthcare decisions.</a:t>
            </a:r>
          </a:p>
        </p:txBody>
      </p:sp>
    </p:spTree>
    <p:extLst>
      <p:ext uri="{BB962C8B-B14F-4D97-AF65-F5344CB8AC3E}">
        <p14:creationId xmlns:p14="http://schemas.microsoft.com/office/powerpoint/2010/main" val="266722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282142" y="2640485"/>
            <a:ext cx="6190541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9600" b="1" dirty="0" smtClean="0">
                <a:solidFill>
                  <a:schemeClr val="accent2">
                    <a:lumMod val="50000"/>
                  </a:schemeClr>
                </a:solidFill>
              </a:rPr>
              <a:t>Thank You!</a:t>
            </a:r>
            <a:endParaRPr lang="en-US" sz="9600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1825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 &amp; problem statement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1411" y="2202873"/>
            <a:ext cx="11029615" cy="4655127"/>
          </a:xfrm>
        </p:spPr>
        <p:txBody>
          <a:bodyPr>
            <a:normAutofit lnSpcReduction="10000"/>
          </a:bodyPr>
          <a:lstStyle/>
          <a:p>
            <a:r>
              <a:rPr lang="en-US" sz="2400" b="1" dirty="0" smtClean="0"/>
              <a:t>Objectives </a:t>
            </a:r>
            <a:r>
              <a:rPr lang="en-US" sz="2400" b="1" dirty="0"/>
              <a:t>of the Project</a:t>
            </a:r>
          </a:p>
          <a:p>
            <a:pPr marL="0" indent="0">
              <a:buNone/>
            </a:pPr>
            <a:r>
              <a:rPr lang="en-US" sz="2000" dirty="0"/>
              <a:t>• To understand the basic concept of asthma and its impact on the respiratory system</a:t>
            </a:r>
            <a:r>
              <a:rPr lang="en-US" sz="2000" dirty="0" smtClean="0"/>
              <a:t>.                                 • To identify </a:t>
            </a:r>
            <a:r>
              <a:rPr lang="en-US" sz="2000" dirty="0"/>
              <a:t>causes, symptoms, and triggers of asthma.</a:t>
            </a:r>
            <a:br>
              <a:rPr lang="en-US" sz="2000" dirty="0"/>
            </a:br>
            <a:r>
              <a:rPr lang="en-US" sz="2000" dirty="0"/>
              <a:t>• To study methods for diagnosis and management.</a:t>
            </a:r>
            <a:br>
              <a:rPr lang="en-US" sz="2000" dirty="0"/>
            </a:br>
            <a:r>
              <a:rPr lang="en-US" sz="2000" dirty="0"/>
              <a:t>• To create awareness about prevention and control of asthma</a:t>
            </a:r>
            <a:r>
              <a:rPr lang="en-US" sz="2000" dirty="0" smtClean="0"/>
              <a:t>.                                                                    • </a:t>
            </a:r>
            <a:r>
              <a:rPr lang="en-US" sz="2000" dirty="0"/>
              <a:t>To highlight the importance of early diagnosis and proper treatment</a:t>
            </a:r>
            <a:r>
              <a:rPr lang="en-US" sz="2000" dirty="0" smtClean="0"/>
              <a:t>.     </a:t>
            </a:r>
            <a:r>
              <a:rPr lang="en-US" sz="2000" dirty="0" smtClean="0"/>
              <a:t>                     </a:t>
            </a:r>
            <a:endParaRPr lang="en-US" sz="2000" dirty="0"/>
          </a:p>
          <a:p>
            <a:r>
              <a:rPr lang="en-US" sz="2400" b="1" dirty="0" smtClean="0"/>
              <a:t>Problem Statement</a:t>
            </a:r>
          </a:p>
          <a:p>
            <a:pPr marL="0" indent="0">
              <a:buNone/>
            </a:pPr>
            <a:r>
              <a:rPr lang="en-US" sz="2000" dirty="0" smtClean="0"/>
              <a:t>• Asthma is a common chronic respiratory disease affecting many people.</a:t>
            </a:r>
            <a:br>
              <a:rPr lang="en-US" sz="2000" dirty="0" smtClean="0"/>
            </a:br>
            <a:r>
              <a:rPr lang="en-US" sz="2000" dirty="0" smtClean="0"/>
              <a:t>• Lack of awareness and delayed diagnosis increase asthma complications.</a:t>
            </a:r>
            <a:br>
              <a:rPr lang="en-US" sz="2000" dirty="0" smtClean="0"/>
            </a:br>
            <a:r>
              <a:rPr lang="en-US" sz="2000" dirty="0" smtClean="0"/>
              <a:t>• Environmental pollution and allergens worsen asthma conditions.                                                              • </a:t>
            </a:r>
            <a:r>
              <a:rPr lang="en-US" sz="2000" dirty="0"/>
              <a:t>Improper management of asthma can lead to severe health complications and reduced quality of life.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• Proper understanding and management are needed to improve quality of life.</a:t>
            </a:r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996837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Dataset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6905" y="2284013"/>
            <a:ext cx="10541237" cy="4020799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/>
              <a:t>• </a:t>
            </a:r>
            <a:r>
              <a:rPr lang="en-US" sz="2000" b="1" dirty="0" err="1" smtClean="0"/>
              <a:t>Patient_ID</a:t>
            </a:r>
            <a:r>
              <a:rPr lang="en-US" sz="2000" dirty="0" smtClean="0"/>
              <a:t> </a:t>
            </a:r>
            <a:r>
              <a:rPr lang="en-US" sz="2000" dirty="0"/>
              <a:t>– A unique number used to identify each patient</a:t>
            </a:r>
            <a:r>
              <a:rPr lang="en-US" sz="2000" dirty="0" smtClean="0"/>
              <a:t>.</a:t>
            </a:r>
          </a:p>
          <a:p>
            <a:pPr marL="0" indent="0">
              <a:buNone/>
            </a:pPr>
            <a:r>
              <a:rPr lang="en-US" sz="2000" dirty="0" smtClean="0"/>
              <a:t>• </a:t>
            </a:r>
            <a:r>
              <a:rPr lang="en-US" sz="2000" b="1" dirty="0"/>
              <a:t>Age</a:t>
            </a:r>
            <a:r>
              <a:rPr lang="en-US" sz="2000" dirty="0"/>
              <a:t> – The age of the patient in years.</a:t>
            </a:r>
          </a:p>
          <a:p>
            <a:pPr marL="0" indent="0">
              <a:buNone/>
            </a:pPr>
            <a:r>
              <a:rPr lang="en-US" sz="2000" dirty="0"/>
              <a:t>• </a:t>
            </a:r>
            <a:r>
              <a:rPr lang="en-US" sz="2000" b="1" dirty="0"/>
              <a:t>Gender</a:t>
            </a:r>
            <a:r>
              <a:rPr lang="en-US" sz="2000" dirty="0"/>
              <a:t> – Indicates whether the patient is Male, Female, or Other.</a:t>
            </a:r>
          </a:p>
          <a:p>
            <a:pPr marL="0" indent="0">
              <a:buNone/>
            </a:pPr>
            <a:r>
              <a:rPr lang="en-US" sz="2000" dirty="0"/>
              <a:t>• </a:t>
            </a:r>
            <a:r>
              <a:rPr lang="en-US" sz="2000" b="1" dirty="0"/>
              <a:t>BMI (Body Mass Index)</a:t>
            </a:r>
            <a:r>
              <a:rPr lang="en-US" sz="2000" dirty="0"/>
              <a:t> – A value that shows whether a person is underweight, normal weight, or overweight.</a:t>
            </a:r>
          </a:p>
          <a:p>
            <a:pPr marL="0" indent="0">
              <a:buNone/>
            </a:pPr>
            <a:r>
              <a:rPr lang="en-US" sz="2000" dirty="0"/>
              <a:t>• </a:t>
            </a:r>
            <a:r>
              <a:rPr lang="en-US" sz="2000" b="1" dirty="0" err="1" smtClean="0"/>
              <a:t>Smoking_Status</a:t>
            </a:r>
            <a:r>
              <a:rPr lang="en-US" sz="2000" dirty="0" smtClean="0"/>
              <a:t> </a:t>
            </a:r>
            <a:r>
              <a:rPr lang="en-US" sz="2000" dirty="0"/>
              <a:t>– Shows the smoking habit of the patient.</a:t>
            </a:r>
          </a:p>
          <a:p>
            <a:pPr marL="0" indent="0">
              <a:buNone/>
            </a:pPr>
            <a:r>
              <a:rPr lang="en-US" sz="2000" dirty="0" smtClean="0"/>
              <a:t>    Never </a:t>
            </a:r>
            <a:r>
              <a:rPr lang="en-US" sz="2000" dirty="0"/>
              <a:t>– Has never smoked</a:t>
            </a:r>
          </a:p>
          <a:p>
            <a:pPr marL="0" indent="0">
              <a:buNone/>
            </a:pPr>
            <a:r>
              <a:rPr lang="en-US" sz="2000" dirty="0" smtClean="0"/>
              <a:t>    Former </a:t>
            </a:r>
            <a:r>
              <a:rPr lang="en-US" sz="2000" dirty="0"/>
              <a:t>– Smoked earlier but quit</a:t>
            </a:r>
          </a:p>
          <a:p>
            <a:pPr marL="0" indent="0">
              <a:buNone/>
            </a:pPr>
            <a:r>
              <a:rPr lang="en-US" sz="2000" dirty="0" smtClean="0"/>
              <a:t>     Current </a:t>
            </a:r>
            <a:r>
              <a:rPr lang="en-US" sz="2000" dirty="0"/>
              <a:t>– Still smokes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6840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416264" y="336322"/>
            <a:ext cx="10623665" cy="71096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/>
          </a:p>
          <a:p>
            <a:r>
              <a:rPr lang="en-US" sz="2000" dirty="0" smtClean="0"/>
              <a:t>• </a:t>
            </a:r>
            <a:r>
              <a:rPr lang="en-US" sz="2000" b="1" dirty="0" err="1" smtClean="0"/>
              <a:t>Family_History</a:t>
            </a:r>
            <a:r>
              <a:rPr lang="en-US" sz="2000" dirty="0" smtClean="0"/>
              <a:t> – Shows whether asthma runs in the family.</a:t>
            </a:r>
          </a:p>
          <a:p>
            <a:r>
              <a:rPr lang="en-US" sz="2000" dirty="0" smtClean="0"/>
              <a:t>1 – Yes</a:t>
            </a:r>
          </a:p>
          <a:p>
            <a:r>
              <a:rPr lang="en-US" sz="2000" dirty="0" smtClean="0"/>
              <a:t>0 – No</a:t>
            </a:r>
          </a:p>
          <a:p>
            <a:endParaRPr lang="en-US" sz="2000" dirty="0" smtClean="0"/>
          </a:p>
          <a:p>
            <a:r>
              <a:rPr lang="en-US" sz="2000" dirty="0" smtClean="0"/>
              <a:t>• </a:t>
            </a:r>
            <a:r>
              <a:rPr lang="en-US" sz="2000" b="1" dirty="0"/>
              <a:t>Allergies</a:t>
            </a:r>
            <a:r>
              <a:rPr lang="en-US" sz="2000" dirty="0"/>
              <a:t> – Type of allergy the patient has, such as dust, pollen, pets, or multiple allergies</a:t>
            </a:r>
            <a:r>
              <a:rPr lang="en-US" sz="2000" dirty="0" smtClean="0"/>
              <a:t>.</a:t>
            </a:r>
          </a:p>
          <a:p>
            <a:endParaRPr lang="en-US" sz="2000" dirty="0"/>
          </a:p>
          <a:p>
            <a:r>
              <a:rPr lang="en-US" sz="2000" dirty="0"/>
              <a:t>• </a:t>
            </a:r>
            <a:r>
              <a:rPr lang="en-US" sz="2000" b="1" dirty="0" err="1"/>
              <a:t>Air_Pollution_Level</a:t>
            </a:r>
            <a:r>
              <a:rPr lang="en-US" sz="2000" dirty="0"/>
              <a:t> – Indicates how polluted the patient’s living area is.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Low – Clean air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Moderate – Some </a:t>
            </a:r>
            <a:r>
              <a:rPr lang="en-US" sz="2000" dirty="0" smtClean="0"/>
              <a:t>pollution</a:t>
            </a:r>
            <a:endParaRPr lang="en-US" sz="20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High – Heavy pollution that can trigger </a:t>
            </a:r>
            <a:r>
              <a:rPr lang="en-US" sz="2000" dirty="0" smtClean="0"/>
              <a:t>asthma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000" dirty="0"/>
          </a:p>
          <a:p>
            <a:r>
              <a:rPr lang="en-US" sz="2000" dirty="0"/>
              <a:t>• </a:t>
            </a:r>
            <a:r>
              <a:rPr lang="en-US" sz="2000" b="1" dirty="0" err="1"/>
              <a:t>Physical_Activity_Level</a:t>
            </a:r>
            <a:r>
              <a:rPr lang="en-US" sz="2000" dirty="0"/>
              <a:t> – Shows how active the patient is.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Sedentary – Very little physical activity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Moderate – Some activity like walking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Active – Regular exercise or hard </a:t>
            </a:r>
            <a:r>
              <a:rPr lang="en-US" sz="2000" dirty="0" smtClean="0"/>
              <a:t>work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000" dirty="0"/>
          </a:p>
          <a:p>
            <a:r>
              <a:rPr lang="en-US" sz="2000" dirty="0"/>
              <a:t>• </a:t>
            </a:r>
            <a:r>
              <a:rPr lang="en-US" sz="2000" b="1" dirty="0" err="1"/>
              <a:t>Occupation_Type</a:t>
            </a:r>
            <a:r>
              <a:rPr lang="en-US" sz="2000" dirty="0"/>
              <a:t> – Shows whether the patient mainly works indoors or outdoors</a:t>
            </a:r>
            <a:r>
              <a:rPr lang="en-US" sz="2000" dirty="0" smtClean="0"/>
              <a:t>.</a:t>
            </a:r>
          </a:p>
          <a:p>
            <a:endParaRPr lang="en-US" sz="2000" dirty="0"/>
          </a:p>
          <a:p>
            <a:r>
              <a:rPr lang="en-US" sz="2000" dirty="0"/>
              <a:t>• </a:t>
            </a:r>
            <a:r>
              <a:rPr lang="en-US" sz="2000" b="1" dirty="0"/>
              <a:t>Comorbidities</a:t>
            </a:r>
            <a:r>
              <a:rPr lang="en-US" sz="2000" dirty="0"/>
              <a:t> – Other health problems the patient has along with asthma, such as diabetes or hypertension</a:t>
            </a:r>
            <a:r>
              <a:rPr lang="en-US" sz="2000" dirty="0" smtClean="0"/>
              <a:t>.</a:t>
            </a:r>
          </a:p>
          <a:p>
            <a:endParaRPr lang="en-US" sz="20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2535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61615" y="948690"/>
            <a:ext cx="9592888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• </a:t>
            </a:r>
            <a:r>
              <a:rPr lang="en-US" sz="2000" b="1" dirty="0" err="1"/>
              <a:t>Medication_Adherence</a:t>
            </a:r>
            <a:r>
              <a:rPr lang="en-US" sz="2000" dirty="0"/>
              <a:t> – Shows how regularly the patient takes asthma medicine.</a:t>
            </a:r>
          </a:p>
          <a:p>
            <a:r>
              <a:rPr lang="en-US" sz="2000" dirty="0"/>
              <a:t>Higher value – Medicine taken regularly</a:t>
            </a:r>
          </a:p>
          <a:p>
            <a:r>
              <a:rPr lang="en-US" sz="2000" dirty="0"/>
              <a:t>Lower value – Medicine often </a:t>
            </a:r>
            <a:r>
              <a:rPr lang="en-US" sz="2000" dirty="0" smtClean="0"/>
              <a:t>missed</a:t>
            </a:r>
          </a:p>
          <a:p>
            <a:endParaRPr lang="en-US" sz="2000" dirty="0"/>
          </a:p>
          <a:p>
            <a:r>
              <a:rPr lang="en-US" sz="2000" dirty="0"/>
              <a:t>• </a:t>
            </a:r>
            <a:r>
              <a:rPr lang="en-US" sz="2000" b="1" dirty="0" err="1"/>
              <a:t>Number_of_ER_Visits</a:t>
            </a:r>
            <a:r>
              <a:rPr lang="en-US" sz="2000" dirty="0"/>
              <a:t> – Number of times the patient visited the emergency room due to breathing or asthma problems.</a:t>
            </a:r>
          </a:p>
          <a:p>
            <a:endParaRPr lang="en-US" sz="2000" dirty="0" smtClean="0"/>
          </a:p>
          <a:p>
            <a:r>
              <a:rPr lang="en-US" sz="2000" dirty="0" smtClean="0"/>
              <a:t>• </a:t>
            </a:r>
            <a:r>
              <a:rPr lang="en-US" sz="2000" b="1" dirty="0" err="1"/>
              <a:t>Peak_Expiratory_Flow</a:t>
            </a:r>
            <a:r>
              <a:rPr lang="en-US" sz="2000" b="1" dirty="0"/>
              <a:t> (PEF)</a:t>
            </a:r>
            <a:r>
              <a:rPr lang="en-US" sz="2000" dirty="0"/>
              <a:t> – Measures how fast a person can breathe out air.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High value – Lungs are working well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Low value – Breathing is </a:t>
            </a:r>
            <a:r>
              <a:rPr lang="en-US" sz="2000" dirty="0" smtClean="0"/>
              <a:t>difficult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000" dirty="0"/>
          </a:p>
          <a:p>
            <a:r>
              <a:rPr lang="en-US" sz="2000" dirty="0"/>
              <a:t>• </a:t>
            </a:r>
            <a:r>
              <a:rPr lang="en-US" sz="2000" b="1" dirty="0" err="1"/>
              <a:t>FeNO_Level</a:t>
            </a:r>
            <a:r>
              <a:rPr lang="en-US" sz="2000" dirty="0"/>
              <a:t> – Measures swelling (inflammation) in the airways.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High value – More airway inflammation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Low value – Less inflammation and better </a:t>
            </a:r>
            <a:r>
              <a:rPr lang="en-US" sz="2000" dirty="0" smtClean="0"/>
              <a:t>control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000" dirty="0"/>
          </a:p>
          <a:p>
            <a:r>
              <a:rPr lang="en-US" sz="2000" dirty="0"/>
              <a:t>• </a:t>
            </a:r>
            <a:r>
              <a:rPr lang="en-US" sz="2000" b="1" dirty="0" err="1"/>
              <a:t>Has_Asthma</a:t>
            </a:r>
            <a:r>
              <a:rPr lang="en-US" sz="2000" dirty="0"/>
              <a:t> – Shows whether the patient has asthma.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1 – Yes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0 – </a:t>
            </a:r>
            <a:r>
              <a:rPr lang="en-US" sz="2000" dirty="0" smtClean="0"/>
              <a:t>No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94065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45057" y="1293962"/>
            <a:ext cx="789144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/>
              <a:t>• </a:t>
            </a:r>
            <a:r>
              <a:rPr lang="en-US" sz="2000" b="1" dirty="0" err="1" smtClean="0"/>
              <a:t>Asthma_Control_Level</a:t>
            </a:r>
            <a:r>
              <a:rPr lang="en-US" sz="2000" dirty="0" smtClean="0"/>
              <a:t> – Shows how well asthma is controlled.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 smtClean="0"/>
              <a:t>Well Controlled – Symptoms are under control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 smtClean="0"/>
              <a:t>Poorly Controlled – Symptoms occur often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 smtClean="0"/>
              <a:t>Not Controlled – Asthma is severe and unmanaged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0838520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cleaning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404271" y="1938903"/>
            <a:ext cx="890661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• Data cleaning is the process of correcting or removing incorrect, incomplete, or unnecessary data from a dataset.</a:t>
            </a:r>
            <a:br>
              <a:rPr lang="en-US" sz="2000" dirty="0"/>
            </a:br>
            <a:r>
              <a:rPr lang="en-US" sz="2000" dirty="0"/>
              <a:t>• It helps to make the data clear, accurate, and ready for </a:t>
            </a:r>
            <a:r>
              <a:rPr lang="en-US" sz="2000" dirty="0" smtClean="0"/>
              <a:t>analysis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894" y="3175462"/>
            <a:ext cx="3754566" cy="3524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141754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4D1434"/>
      </a:accent1>
      <a:accent2>
        <a:srgbClr val="903163"/>
      </a:accent2>
      <a:accent3>
        <a:srgbClr val="B2324B"/>
      </a:accent3>
      <a:accent4>
        <a:srgbClr val="969FA7"/>
      </a:accent4>
      <a:accent5>
        <a:srgbClr val="66B1CE"/>
      </a:accent5>
      <a:accent6>
        <a:srgbClr val="40619D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C21699FF-00E4-43C8-BBCC-D7E5536C371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A7F0652-397B-4F71-B75E-207A80EB2786}">
  <ds:schemaRefs>
    <ds:schemaRef ds:uri="http://schemas.openxmlformats.org/package/2006/metadata/core-properties"/>
    <ds:schemaRef ds:uri="16c05727-aa75-4e4a-9b5f-8a80a1165891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purl.org/dc/terms/"/>
    <ds:schemaRef ds:uri="71af3243-3dd4-4a8d-8c0d-dd76da1f02a5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D1CAB62D-49E5-4271-85C6-1466970BAB6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5A32ED2-6DBA-4E14-851E-DE5772C902F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1711</Words>
  <Application>Microsoft Office PowerPoint</Application>
  <PresentationFormat>Widescreen</PresentationFormat>
  <Paragraphs>249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9" baseType="lpstr">
      <vt:lpstr>Arial</vt:lpstr>
      <vt:lpstr>Calibri</vt:lpstr>
      <vt:lpstr>Gill Sans MT</vt:lpstr>
      <vt:lpstr>Wingdings 2</vt:lpstr>
      <vt:lpstr>Dividend</vt:lpstr>
      <vt:lpstr>Asthma disease</vt:lpstr>
      <vt:lpstr>introduction</vt:lpstr>
      <vt:lpstr>Data set</vt:lpstr>
      <vt:lpstr>Objectives &amp; problem statement</vt:lpstr>
      <vt:lpstr>Dataset overview</vt:lpstr>
      <vt:lpstr>PowerPoint Presentation</vt:lpstr>
      <vt:lpstr>PowerPoint Presentation</vt:lpstr>
      <vt:lpstr>PowerPoint Presentation</vt:lpstr>
      <vt:lpstr>Data cleaning</vt:lpstr>
      <vt:lpstr>PowerPoint Presentation</vt:lpstr>
      <vt:lpstr>PowerPoint Presentation</vt:lpstr>
      <vt:lpstr>Data visualization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encoding</vt:lpstr>
      <vt:lpstr>PowerPoint Presentation</vt:lpstr>
      <vt:lpstr>Ml  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Project conclusion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2025-12-15T06:12:31Z</dcterms:created>
  <dcterms:modified xsi:type="dcterms:W3CDTF">2025-12-16T11:43:52Z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